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463" r:id="rId2"/>
    <p:sldId id="417" r:id="rId3"/>
    <p:sldId id="422" r:id="rId4"/>
    <p:sldId id="466" r:id="rId5"/>
    <p:sldId id="467" r:id="rId6"/>
    <p:sldId id="469" r:id="rId7"/>
    <p:sldId id="470" r:id="rId8"/>
    <p:sldId id="471" r:id="rId9"/>
    <p:sldId id="472" r:id="rId10"/>
    <p:sldId id="424" r:id="rId11"/>
    <p:sldId id="426" r:id="rId12"/>
    <p:sldId id="457" r:id="rId13"/>
    <p:sldId id="427" r:id="rId14"/>
    <p:sldId id="328" r:id="rId15"/>
    <p:sldId id="458" r:id="rId16"/>
    <p:sldId id="423" r:id="rId17"/>
    <p:sldId id="326" r:id="rId18"/>
    <p:sldId id="405" r:id="rId19"/>
    <p:sldId id="428" r:id="rId20"/>
    <p:sldId id="402" r:id="rId21"/>
    <p:sldId id="329" r:id="rId22"/>
    <p:sldId id="415" r:id="rId23"/>
    <p:sldId id="332" r:id="rId24"/>
    <p:sldId id="383" r:id="rId25"/>
    <p:sldId id="411" r:id="rId26"/>
    <p:sldId id="334" r:id="rId27"/>
    <p:sldId id="333" r:id="rId28"/>
    <p:sldId id="408" r:id="rId29"/>
    <p:sldId id="345" r:id="rId30"/>
    <p:sldId id="409" r:id="rId31"/>
    <p:sldId id="429" r:id="rId32"/>
    <p:sldId id="430" r:id="rId33"/>
    <p:sldId id="468" r:id="rId34"/>
    <p:sldId id="459" r:id="rId35"/>
    <p:sldId id="462" r:id="rId36"/>
    <p:sldId id="412" r:id="rId37"/>
    <p:sldId id="474" r:id="rId38"/>
    <p:sldId id="461" r:id="rId39"/>
    <p:sldId id="473" r:id="rId40"/>
    <p:sldId id="344" r:id="rId41"/>
    <p:sldId id="346" r:id="rId42"/>
    <p:sldId id="348" r:id="rId43"/>
    <p:sldId id="350" r:id="rId44"/>
    <p:sldId id="351" r:id="rId45"/>
    <p:sldId id="355" r:id="rId46"/>
    <p:sldId id="359" r:id="rId47"/>
    <p:sldId id="360" r:id="rId48"/>
    <p:sldId id="413" r:id="rId49"/>
    <p:sldId id="368" r:id="rId50"/>
    <p:sldId id="370" r:id="rId51"/>
    <p:sldId id="371" r:id="rId52"/>
    <p:sldId id="375" r:id="rId53"/>
    <p:sldId id="376" r:id="rId54"/>
    <p:sldId id="377" r:id="rId55"/>
    <p:sldId id="378" r:id="rId56"/>
    <p:sldId id="465" r:id="rId57"/>
    <p:sldId id="420" r:id="rId58"/>
    <p:sldId id="419" r:id="rId59"/>
    <p:sldId id="431" r:id="rId60"/>
    <p:sldId id="43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
          <p15:clr>
            <a:srgbClr val="A4A3A4"/>
          </p15:clr>
        </p15:guide>
        <p15:guide id="2" orient="horz" pos="3889">
          <p15:clr>
            <a:srgbClr val="A4A3A4"/>
          </p15:clr>
        </p15:guide>
        <p15:guide id="3" orient="horz" pos="2381">
          <p15:clr>
            <a:srgbClr val="A4A3A4"/>
          </p15:clr>
        </p15:guide>
        <p15:guide id="4" orient="horz" pos="1622">
          <p15:clr>
            <a:srgbClr val="A4A3A4"/>
          </p15:clr>
        </p15:guide>
        <p15:guide id="5" orient="horz" pos="3138">
          <p15:clr>
            <a:srgbClr val="A4A3A4"/>
          </p15:clr>
        </p15:guide>
        <p15:guide id="6" pos="2880">
          <p15:clr>
            <a:srgbClr val="A4A3A4"/>
          </p15:clr>
        </p15:guide>
        <p15:guide id="7" pos="287">
          <p15:clr>
            <a:srgbClr val="A4A3A4"/>
          </p15:clr>
        </p15:guide>
        <p15:guide id="8" pos="5473">
          <p15:clr>
            <a:srgbClr val="A4A3A4"/>
          </p15:clr>
        </p15:guide>
        <p15:guide id="9" pos="1586">
          <p15:clr>
            <a:srgbClr val="A4A3A4"/>
          </p15:clr>
        </p15:guide>
        <p15:guide id="10" pos="4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276"/>
    <a:srgbClr val="D5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3050" autoAdjust="0"/>
  </p:normalViewPr>
  <p:slideViewPr>
    <p:cSldViewPr snapToGrid="0">
      <p:cViewPr varScale="1">
        <p:scale>
          <a:sx n="116" d="100"/>
          <a:sy n="116" d="100"/>
        </p:scale>
        <p:origin x="1026" y="96"/>
      </p:cViewPr>
      <p:guideLst>
        <p:guide orient="horz" pos="866"/>
        <p:guide orient="horz" pos="3889"/>
        <p:guide orient="horz" pos="2381"/>
        <p:guide orient="horz" pos="1622"/>
        <p:guide orient="horz" pos="3138"/>
        <p:guide pos="2880"/>
        <p:guide pos="287"/>
        <p:guide pos="5473"/>
        <p:guide pos="1586"/>
        <p:guide pos="417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99458-3993-42B8-8F02-CDC512D5B0F8}"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n-US"/>
        </a:p>
      </dgm:t>
    </dgm:pt>
    <dgm:pt modelId="{50254F26-5C40-4AA6-B40E-DA3DB20D05E3}">
      <dgm:prSet phldrT="[Text]"/>
      <dgm:spPr/>
      <dgm:t>
        <a:bodyPr/>
        <a:lstStyle/>
        <a:p>
          <a:r>
            <a:rPr lang="en-US" dirty="0" smtClean="0"/>
            <a:t>Demonstrate Compliance</a:t>
          </a:r>
          <a:endParaRPr lang="en-US" dirty="0"/>
        </a:p>
      </dgm:t>
    </dgm:pt>
    <dgm:pt modelId="{8D4C9E41-9DAF-47EA-AF46-29BAA02E3723}" type="parTrans" cxnId="{1A67D11B-8BD4-4A5E-AD7F-100DF73DE94E}">
      <dgm:prSet/>
      <dgm:spPr/>
      <dgm:t>
        <a:bodyPr/>
        <a:lstStyle/>
        <a:p>
          <a:endParaRPr lang="en-US"/>
        </a:p>
      </dgm:t>
    </dgm:pt>
    <dgm:pt modelId="{C9FF6E91-4CB3-425B-9A0C-EE66D5D6CB1C}" type="sibTrans" cxnId="{1A67D11B-8BD4-4A5E-AD7F-100DF73DE94E}">
      <dgm:prSet/>
      <dgm:spPr/>
      <dgm:t>
        <a:bodyPr/>
        <a:lstStyle/>
        <a:p>
          <a:endParaRPr lang="en-US"/>
        </a:p>
      </dgm:t>
    </dgm:pt>
    <dgm:pt modelId="{C26F6132-B61A-4F21-9CC2-B4BCC669CE5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Collect Data </a:t>
          </a:r>
          <a:endParaRPr lang="en-US" dirty="0"/>
        </a:p>
      </dgm:t>
    </dgm:pt>
    <dgm:pt modelId="{E4BE58C6-49CA-4AFB-8926-2DA1577781D3}" type="parTrans" cxnId="{1061BF19-3641-4D79-85ED-A670F879E15F}">
      <dgm:prSet/>
      <dgm:spPr/>
      <dgm:t>
        <a:bodyPr/>
        <a:lstStyle/>
        <a:p>
          <a:endParaRPr lang="en-US"/>
        </a:p>
      </dgm:t>
    </dgm:pt>
    <dgm:pt modelId="{42014F97-6F37-4FFD-943C-F7E4B01A8B02}" type="sibTrans" cxnId="{1061BF19-3641-4D79-85ED-A670F879E15F}">
      <dgm:prSet/>
      <dgm:spPr/>
      <dgm:t>
        <a:bodyPr/>
        <a:lstStyle/>
        <a:p>
          <a:endParaRPr lang="en-US"/>
        </a:p>
      </dgm:t>
    </dgm:pt>
    <dgm:pt modelId="{4B8024E9-B193-40BC-889D-0B956967C49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Check Compliance</a:t>
          </a:r>
          <a:endParaRPr lang="en-US" dirty="0"/>
        </a:p>
      </dgm:t>
    </dgm:pt>
    <dgm:pt modelId="{C32C2EC7-9874-41EA-9940-7075C562FCAA}" type="parTrans" cxnId="{08AC6D05-DFD4-4260-879E-281CB0E1FF7D}">
      <dgm:prSet/>
      <dgm:spPr/>
      <dgm:t>
        <a:bodyPr/>
        <a:lstStyle/>
        <a:p>
          <a:endParaRPr lang="en-US"/>
        </a:p>
      </dgm:t>
    </dgm:pt>
    <dgm:pt modelId="{5851D47D-B99F-4CE4-B48C-A1F0A55C0B1B}" type="sibTrans" cxnId="{08AC6D05-DFD4-4260-879E-281CB0E1FF7D}">
      <dgm:prSet/>
      <dgm:spPr/>
      <dgm:t>
        <a:bodyPr/>
        <a:lstStyle/>
        <a:p>
          <a:endParaRPr lang="en-US"/>
        </a:p>
      </dgm:t>
    </dgm:pt>
    <dgm:pt modelId="{6F269F9E-9A18-44F0-9233-B2B608A52DC5}">
      <dgm:prSet phldrT="[Text]"/>
      <dgm:spPr>
        <a:solidFill>
          <a:schemeClr val="accent1"/>
        </a:solidFill>
      </dgm:spPr>
      <dgm:t>
        <a:bodyPr/>
        <a:lstStyle/>
        <a:p>
          <a:r>
            <a:rPr lang="en-US" dirty="0" smtClean="0"/>
            <a:t>Plan Review</a:t>
          </a:r>
          <a:endParaRPr lang="en-US" dirty="0"/>
        </a:p>
      </dgm:t>
    </dgm:pt>
    <dgm:pt modelId="{B69EBDC4-DDB3-42CC-AAE4-0F0FFEE3D18D}" type="parTrans" cxnId="{03A1C46D-C461-48B0-AAF8-112D9D3AC697}">
      <dgm:prSet/>
      <dgm:spPr/>
      <dgm:t>
        <a:bodyPr/>
        <a:lstStyle/>
        <a:p>
          <a:endParaRPr lang="en-US"/>
        </a:p>
      </dgm:t>
    </dgm:pt>
    <dgm:pt modelId="{52479189-2E39-4028-8A9E-126D5613EA0F}" type="sibTrans" cxnId="{03A1C46D-C461-48B0-AAF8-112D9D3AC697}">
      <dgm:prSet/>
      <dgm:spPr>
        <a:solidFill>
          <a:schemeClr val="accent1"/>
        </a:solidFill>
      </dgm:spPr>
      <dgm:t>
        <a:bodyPr/>
        <a:lstStyle/>
        <a:p>
          <a:endParaRPr lang="en-US"/>
        </a:p>
      </dgm:t>
    </dgm:pt>
    <dgm:pt modelId="{6082F923-A8C4-4E9C-AF24-C0BF0BC8E90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Review Software Input</a:t>
          </a:r>
          <a:endParaRPr lang="en-US" dirty="0"/>
        </a:p>
      </dgm:t>
    </dgm:pt>
    <dgm:pt modelId="{C3A39C0F-B069-43C3-96CA-A903C694452C}" type="parTrans" cxnId="{C922DFED-2D18-41B8-90DE-34668EE77081}">
      <dgm:prSet/>
      <dgm:spPr/>
      <dgm:t>
        <a:bodyPr/>
        <a:lstStyle/>
        <a:p>
          <a:endParaRPr lang="en-US"/>
        </a:p>
      </dgm:t>
    </dgm:pt>
    <dgm:pt modelId="{378B0F06-B273-486B-AA7B-AD41F72064F2}" type="sibTrans" cxnId="{C922DFED-2D18-41B8-90DE-34668EE77081}">
      <dgm:prSet/>
      <dgm:spPr/>
      <dgm:t>
        <a:bodyPr/>
        <a:lstStyle/>
        <a:p>
          <a:endParaRPr lang="en-US"/>
        </a:p>
      </dgm:t>
    </dgm:pt>
    <dgm:pt modelId="{7FB2C311-B6FD-4739-932C-F2C9E01CDBA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Review Mandatory Requirements</a:t>
          </a:r>
          <a:endParaRPr lang="en-US" dirty="0"/>
        </a:p>
      </dgm:t>
    </dgm:pt>
    <dgm:pt modelId="{B43D2FF0-F452-4FBA-9BAA-5DBB93F6B7C9}" type="parTrans" cxnId="{3E155DEC-A8BA-4DC9-AAE7-1D06B7550863}">
      <dgm:prSet/>
      <dgm:spPr/>
      <dgm:t>
        <a:bodyPr/>
        <a:lstStyle/>
        <a:p>
          <a:endParaRPr lang="en-US"/>
        </a:p>
      </dgm:t>
    </dgm:pt>
    <dgm:pt modelId="{499C83F1-FE79-4E9C-A845-C993BDC4C822}" type="sibTrans" cxnId="{3E155DEC-A8BA-4DC9-AAE7-1D06B7550863}">
      <dgm:prSet/>
      <dgm:spPr/>
      <dgm:t>
        <a:bodyPr/>
        <a:lstStyle/>
        <a:p>
          <a:endParaRPr lang="en-US"/>
        </a:p>
      </dgm:t>
    </dgm:pt>
    <dgm:pt modelId="{B601E08E-433A-4E08-85D5-AF5590D2FA54}">
      <dgm:prSet phldrT="[Text]"/>
      <dgm:spPr/>
      <dgm:t>
        <a:bodyPr/>
        <a:lstStyle/>
        <a:p>
          <a:r>
            <a:rPr lang="en-US" dirty="0" smtClean="0"/>
            <a:t>Field Inspection</a:t>
          </a:r>
          <a:endParaRPr lang="en-US" dirty="0"/>
        </a:p>
      </dgm:t>
    </dgm:pt>
    <dgm:pt modelId="{007D4BA8-805E-4622-80E0-91926641156B}" type="parTrans" cxnId="{8F5456B8-A9A9-4265-B37F-D973D3973B01}">
      <dgm:prSet/>
      <dgm:spPr/>
      <dgm:t>
        <a:bodyPr/>
        <a:lstStyle/>
        <a:p>
          <a:endParaRPr lang="en-US"/>
        </a:p>
      </dgm:t>
    </dgm:pt>
    <dgm:pt modelId="{F19E53FE-2952-435B-AA16-3028663C7ED9}" type="sibTrans" cxnId="{8F5456B8-A9A9-4265-B37F-D973D3973B01}">
      <dgm:prSet/>
      <dgm:spPr/>
      <dgm:t>
        <a:bodyPr/>
        <a:lstStyle/>
        <a:p>
          <a:endParaRPr lang="en-US"/>
        </a:p>
      </dgm:t>
    </dgm:pt>
    <dgm:pt modelId="{4EC26B7C-D503-4216-B98C-50194149D638}">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solidFill>
                <a:schemeClr val="tx1"/>
              </a:solidFill>
            </a:rPr>
            <a:t>Verify compliance of inspection checklist items</a:t>
          </a:r>
          <a:endParaRPr lang="en-US" dirty="0">
            <a:solidFill>
              <a:schemeClr val="tx1"/>
            </a:solidFill>
          </a:endParaRPr>
        </a:p>
      </dgm:t>
    </dgm:pt>
    <dgm:pt modelId="{08239C93-D8A7-4CF8-85EB-BB9C3FFE987F}" type="parTrans" cxnId="{6D14BBE0-9520-4C3C-817E-66067407C028}">
      <dgm:prSet/>
      <dgm:spPr/>
      <dgm:t>
        <a:bodyPr/>
        <a:lstStyle/>
        <a:p>
          <a:endParaRPr lang="en-US"/>
        </a:p>
      </dgm:t>
    </dgm:pt>
    <dgm:pt modelId="{C082888A-7E4D-4AFD-A69A-7474B332A739}" type="sibTrans" cxnId="{6D14BBE0-9520-4C3C-817E-66067407C028}">
      <dgm:prSet/>
      <dgm:spPr/>
      <dgm:t>
        <a:bodyPr/>
        <a:lstStyle/>
        <a:p>
          <a:endParaRPr lang="en-US"/>
        </a:p>
      </dgm:t>
    </dgm:pt>
    <dgm:pt modelId="{39CED716-09EB-49C5-9C44-4E1B6099114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Prepare Input</a:t>
          </a:r>
          <a:endParaRPr lang="en-US" dirty="0"/>
        </a:p>
      </dgm:t>
    </dgm:pt>
    <dgm:pt modelId="{958282DF-0FA5-4AB9-9229-28EF8B1751A6}" type="parTrans" cxnId="{FDC7FCC7-CBCC-4175-9D22-E70EDAC5DB53}">
      <dgm:prSet/>
      <dgm:spPr/>
      <dgm:t>
        <a:bodyPr/>
        <a:lstStyle/>
        <a:p>
          <a:endParaRPr lang="en-US"/>
        </a:p>
      </dgm:t>
    </dgm:pt>
    <dgm:pt modelId="{BD0E7615-0854-47EF-B998-085D1CFC6769}" type="sibTrans" cxnId="{FDC7FCC7-CBCC-4175-9D22-E70EDAC5DB53}">
      <dgm:prSet/>
      <dgm:spPr/>
      <dgm:t>
        <a:bodyPr/>
        <a:lstStyle/>
        <a:p>
          <a:endParaRPr lang="en-US"/>
        </a:p>
      </dgm:t>
    </dgm:pt>
    <dgm:pt modelId="{7D101279-7160-4D56-AE5E-6FC7596105C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Generate Compliance Report</a:t>
          </a:r>
          <a:endParaRPr lang="en-US" dirty="0"/>
        </a:p>
      </dgm:t>
    </dgm:pt>
    <dgm:pt modelId="{B10D5725-8BF9-4F5D-AA71-056C71448DF1}" type="parTrans" cxnId="{9B4DE665-6505-4B93-9019-371ED0F1335B}">
      <dgm:prSet/>
      <dgm:spPr/>
      <dgm:t>
        <a:bodyPr/>
        <a:lstStyle/>
        <a:p>
          <a:endParaRPr lang="en-US"/>
        </a:p>
      </dgm:t>
    </dgm:pt>
    <dgm:pt modelId="{06B6E5F6-C0F3-4C7A-9BB2-38125874CDDA}" type="sibTrans" cxnId="{9B4DE665-6505-4B93-9019-371ED0F1335B}">
      <dgm:prSet/>
      <dgm:spPr/>
      <dgm:t>
        <a:bodyPr/>
        <a:lstStyle/>
        <a:p>
          <a:endParaRPr lang="en-US"/>
        </a:p>
      </dgm:t>
    </dgm:pt>
    <dgm:pt modelId="{205B5FB2-F1D0-40D7-B676-13268993900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Check Compliance Results</a:t>
          </a:r>
          <a:endParaRPr lang="en-US" dirty="0"/>
        </a:p>
      </dgm:t>
    </dgm:pt>
    <dgm:pt modelId="{C7EDC699-81EA-4B6C-B8D5-ED2FCF8A236C}" type="parTrans" cxnId="{6A755F4D-AAB3-4DAB-9917-3D313F330DFC}">
      <dgm:prSet/>
      <dgm:spPr/>
      <dgm:t>
        <a:bodyPr/>
        <a:lstStyle/>
        <a:p>
          <a:endParaRPr lang="en-US"/>
        </a:p>
      </dgm:t>
    </dgm:pt>
    <dgm:pt modelId="{59FD07FE-D55F-4532-BA1F-7598557324E6}" type="sibTrans" cxnId="{6A755F4D-AAB3-4DAB-9917-3D313F330DFC}">
      <dgm:prSet/>
      <dgm:spPr/>
      <dgm:t>
        <a:bodyPr/>
        <a:lstStyle/>
        <a:p>
          <a:endParaRPr lang="en-US"/>
        </a:p>
      </dgm:t>
    </dgm:pt>
    <dgm:pt modelId="{C0280CB5-9DEA-44A5-AF58-4E81B4365FD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solidFill>
                <a:schemeClr val="tx1"/>
              </a:solidFill>
            </a:rPr>
            <a:t>Approve compliance</a:t>
          </a:r>
          <a:endParaRPr lang="en-US" dirty="0">
            <a:solidFill>
              <a:schemeClr val="tx1"/>
            </a:solidFill>
          </a:endParaRPr>
        </a:p>
      </dgm:t>
    </dgm:pt>
    <dgm:pt modelId="{E519A9CD-6FDA-460D-B225-D27F75CBEF7C}" type="parTrans" cxnId="{554F0AC5-FC1C-4836-B67D-398C3EB24EEE}">
      <dgm:prSet/>
      <dgm:spPr/>
      <dgm:t>
        <a:bodyPr/>
        <a:lstStyle/>
        <a:p>
          <a:endParaRPr lang="en-US"/>
        </a:p>
      </dgm:t>
    </dgm:pt>
    <dgm:pt modelId="{12D4FB0A-650E-4932-AEFD-61FCEE482C18}" type="sibTrans" cxnId="{554F0AC5-FC1C-4836-B67D-398C3EB24EEE}">
      <dgm:prSet/>
      <dgm:spPr/>
      <dgm:t>
        <a:bodyPr/>
        <a:lstStyle/>
        <a:p>
          <a:endParaRPr lang="en-US"/>
        </a:p>
      </dgm:t>
    </dgm:pt>
    <dgm:pt modelId="{9F0D6A6B-FF37-4607-B2DA-CEF2DD4E6596}" type="pres">
      <dgm:prSet presAssocID="{54299458-3993-42B8-8F02-CDC512D5B0F8}" presName="Name0" presStyleCnt="0">
        <dgm:presLayoutVars>
          <dgm:dir/>
          <dgm:animLvl val="lvl"/>
          <dgm:resizeHandles val="exact"/>
        </dgm:presLayoutVars>
      </dgm:prSet>
      <dgm:spPr/>
      <dgm:t>
        <a:bodyPr/>
        <a:lstStyle/>
        <a:p>
          <a:endParaRPr lang="en-US"/>
        </a:p>
      </dgm:t>
    </dgm:pt>
    <dgm:pt modelId="{CC8D48C6-FE05-4E77-BDB1-137F61148D7D}" type="pres">
      <dgm:prSet presAssocID="{54299458-3993-42B8-8F02-CDC512D5B0F8}" presName="tSp" presStyleCnt="0"/>
      <dgm:spPr/>
    </dgm:pt>
    <dgm:pt modelId="{03A4C9FC-5E20-41DD-BA04-97D5A4928F6C}" type="pres">
      <dgm:prSet presAssocID="{54299458-3993-42B8-8F02-CDC512D5B0F8}" presName="bSp" presStyleCnt="0"/>
      <dgm:spPr/>
    </dgm:pt>
    <dgm:pt modelId="{603F7663-FD40-44E8-80C1-6368365FFF6B}" type="pres">
      <dgm:prSet presAssocID="{54299458-3993-42B8-8F02-CDC512D5B0F8}" presName="process" presStyleCnt="0"/>
      <dgm:spPr/>
    </dgm:pt>
    <dgm:pt modelId="{C428D37E-8D7C-4C88-A679-79AD76D72FEB}" type="pres">
      <dgm:prSet presAssocID="{50254F26-5C40-4AA6-B40E-DA3DB20D05E3}" presName="composite1" presStyleCnt="0"/>
      <dgm:spPr/>
    </dgm:pt>
    <dgm:pt modelId="{CA03A069-D969-4514-BD48-0D55BF66E1F3}" type="pres">
      <dgm:prSet presAssocID="{50254F26-5C40-4AA6-B40E-DA3DB20D05E3}" presName="dummyNode1" presStyleLbl="node1" presStyleIdx="0" presStyleCnt="3"/>
      <dgm:spPr/>
    </dgm:pt>
    <dgm:pt modelId="{D975E971-91EF-46D0-9660-3DD136660729}" type="pres">
      <dgm:prSet presAssocID="{50254F26-5C40-4AA6-B40E-DA3DB20D05E3}" presName="childNode1" presStyleLbl="bgAcc1" presStyleIdx="0" presStyleCnt="3">
        <dgm:presLayoutVars>
          <dgm:bulletEnabled val="1"/>
        </dgm:presLayoutVars>
      </dgm:prSet>
      <dgm:spPr/>
      <dgm:t>
        <a:bodyPr/>
        <a:lstStyle/>
        <a:p>
          <a:endParaRPr lang="en-US"/>
        </a:p>
      </dgm:t>
    </dgm:pt>
    <dgm:pt modelId="{522E4CA3-026E-4916-A0B2-070C36B31810}" type="pres">
      <dgm:prSet presAssocID="{50254F26-5C40-4AA6-B40E-DA3DB20D05E3}" presName="childNode1tx" presStyleLbl="bgAcc1" presStyleIdx="0" presStyleCnt="3">
        <dgm:presLayoutVars>
          <dgm:bulletEnabled val="1"/>
        </dgm:presLayoutVars>
      </dgm:prSet>
      <dgm:spPr/>
      <dgm:t>
        <a:bodyPr/>
        <a:lstStyle/>
        <a:p>
          <a:endParaRPr lang="en-US"/>
        </a:p>
      </dgm:t>
    </dgm:pt>
    <dgm:pt modelId="{79EDAB16-1593-42BF-80A7-5BCC3441CB8C}" type="pres">
      <dgm:prSet presAssocID="{50254F26-5C40-4AA6-B40E-DA3DB20D05E3}" presName="parentNode1" presStyleLbl="node1" presStyleIdx="0" presStyleCnt="3">
        <dgm:presLayoutVars>
          <dgm:chMax val="1"/>
          <dgm:bulletEnabled val="1"/>
        </dgm:presLayoutVars>
      </dgm:prSet>
      <dgm:spPr/>
      <dgm:t>
        <a:bodyPr/>
        <a:lstStyle/>
        <a:p>
          <a:endParaRPr lang="en-US"/>
        </a:p>
      </dgm:t>
    </dgm:pt>
    <dgm:pt modelId="{A18573EF-980F-48BB-AC41-E6F5A38349A7}" type="pres">
      <dgm:prSet presAssocID="{50254F26-5C40-4AA6-B40E-DA3DB20D05E3}" presName="connSite1" presStyleCnt="0"/>
      <dgm:spPr/>
    </dgm:pt>
    <dgm:pt modelId="{D3035E91-D6D8-4102-9E90-3D579ADD3977}" type="pres">
      <dgm:prSet presAssocID="{C9FF6E91-4CB3-425B-9A0C-EE66D5D6CB1C}" presName="Name9" presStyleLbl="sibTrans2D1" presStyleIdx="0" presStyleCnt="2"/>
      <dgm:spPr/>
      <dgm:t>
        <a:bodyPr/>
        <a:lstStyle/>
        <a:p>
          <a:endParaRPr lang="en-US"/>
        </a:p>
      </dgm:t>
    </dgm:pt>
    <dgm:pt modelId="{7752AC12-9F7B-4445-98A2-A4F3153516D5}" type="pres">
      <dgm:prSet presAssocID="{6F269F9E-9A18-44F0-9233-B2B608A52DC5}" presName="composite2" presStyleCnt="0"/>
      <dgm:spPr/>
    </dgm:pt>
    <dgm:pt modelId="{F827424D-1D7F-4486-9E23-C5627A5C9A75}" type="pres">
      <dgm:prSet presAssocID="{6F269F9E-9A18-44F0-9233-B2B608A52DC5}" presName="dummyNode2" presStyleLbl="node1" presStyleIdx="0" presStyleCnt="3"/>
      <dgm:spPr/>
    </dgm:pt>
    <dgm:pt modelId="{98B6ADB6-3892-4091-A66E-4515F4C35AFB}" type="pres">
      <dgm:prSet presAssocID="{6F269F9E-9A18-44F0-9233-B2B608A52DC5}" presName="childNode2" presStyleLbl="bgAcc1" presStyleIdx="1" presStyleCnt="3">
        <dgm:presLayoutVars>
          <dgm:bulletEnabled val="1"/>
        </dgm:presLayoutVars>
      </dgm:prSet>
      <dgm:spPr/>
      <dgm:t>
        <a:bodyPr/>
        <a:lstStyle/>
        <a:p>
          <a:endParaRPr lang="en-US"/>
        </a:p>
      </dgm:t>
    </dgm:pt>
    <dgm:pt modelId="{47B37403-FD9B-43E9-9E8B-E8ADCC2554B2}" type="pres">
      <dgm:prSet presAssocID="{6F269F9E-9A18-44F0-9233-B2B608A52DC5}" presName="childNode2tx" presStyleLbl="bgAcc1" presStyleIdx="1" presStyleCnt="3">
        <dgm:presLayoutVars>
          <dgm:bulletEnabled val="1"/>
        </dgm:presLayoutVars>
      </dgm:prSet>
      <dgm:spPr/>
      <dgm:t>
        <a:bodyPr/>
        <a:lstStyle/>
        <a:p>
          <a:endParaRPr lang="en-US"/>
        </a:p>
      </dgm:t>
    </dgm:pt>
    <dgm:pt modelId="{926E0316-EDC4-439E-BFAC-07665946F1A8}" type="pres">
      <dgm:prSet presAssocID="{6F269F9E-9A18-44F0-9233-B2B608A52DC5}" presName="parentNode2" presStyleLbl="node1" presStyleIdx="1" presStyleCnt="3">
        <dgm:presLayoutVars>
          <dgm:chMax val="0"/>
          <dgm:bulletEnabled val="1"/>
        </dgm:presLayoutVars>
      </dgm:prSet>
      <dgm:spPr/>
      <dgm:t>
        <a:bodyPr/>
        <a:lstStyle/>
        <a:p>
          <a:endParaRPr lang="en-US"/>
        </a:p>
      </dgm:t>
    </dgm:pt>
    <dgm:pt modelId="{9521E469-B2D9-4C08-8CD0-B57B802FF92F}" type="pres">
      <dgm:prSet presAssocID="{6F269F9E-9A18-44F0-9233-B2B608A52DC5}" presName="connSite2" presStyleCnt="0"/>
      <dgm:spPr/>
    </dgm:pt>
    <dgm:pt modelId="{B204C94C-069B-4DF5-9484-3AAB31E85540}" type="pres">
      <dgm:prSet presAssocID="{52479189-2E39-4028-8A9E-126D5613EA0F}" presName="Name18" presStyleLbl="sibTrans2D1" presStyleIdx="1" presStyleCnt="2"/>
      <dgm:spPr/>
      <dgm:t>
        <a:bodyPr/>
        <a:lstStyle/>
        <a:p>
          <a:endParaRPr lang="en-US"/>
        </a:p>
      </dgm:t>
    </dgm:pt>
    <dgm:pt modelId="{18DB482A-FA78-4F0C-AE55-B3114848D390}" type="pres">
      <dgm:prSet presAssocID="{B601E08E-433A-4E08-85D5-AF5590D2FA54}" presName="composite1" presStyleCnt="0"/>
      <dgm:spPr/>
    </dgm:pt>
    <dgm:pt modelId="{5AE01816-26C6-4381-A546-FCF7ECB7AE91}" type="pres">
      <dgm:prSet presAssocID="{B601E08E-433A-4E08-85D5-AF5590D2FA54}" presName="dummyNode1" presStyleLbl="node1" presStyleIdx="1" presStyleCnt="3"/>
      <dgm:spPr/>
    </dgm:pt>
    <dgm:pt modelId="{40292853-9E63-48AD-8654-0293E03937F1}" type="pres">
      <dgm:prSet presAssocID="{B601E08E-433A-4E08-85D5-AF5590D2FA54}" presName="childNode1" presStyleLbl="bgAcc1" presStyleIdx="2" presStyleCnt="3">
        <dgm:presLayoutVars>
          <dgm:bulletEnabled val="1"/>
        </dgm:presLayoutVars>
      </dgm:prSet>
      <dgm:spPr/>
      <dgm:t>
        <a:bodyPr/>
        <a:lstStyle/>
        <a:p>
          <a:endParaRPr lang="en-US"/>
        </a:p>
      </dgm:t>
    </dgm:pt>
    <dgm:pt modelId="{EE85E9A1-49A1-47B0-8E71-A4A14BEFF817}" type="pres">
      <dgm:prSet presAssocID="{B601E08E-433A-4E08-85D5-AF5590D2FA54}" presName="childNode1tx" presStyleLbl="bgAcc1" presStyleIdx="2" presStyleCnt="3">
        <dgm:presLayoutVars>
          <dgm:bulletEnabled val="1"/>
        </dgm:presLayoutVars>
      </dgm:prSet>
      <dgm:spPr/>
      <dgm:t>
        <a:bodyPr/>
        <a:lstStyle/>
        <a:p>
          <a:endParaRPr lang="en-US"/>
        </a:p>
      </dgm:t>
    </dgm:pt>
    <dgm:pt modelId="{C0C8F9D8-D8E9-497D-A27B-31D65239C55B}" type="pres">
      <dgm:prSet presAssocID="{B601E08E-433A-4E08-85D5-AF5590D2FA54}" presName="parentNode1" presStyleLbl="node1" presStyleIdx="2" presStyleCnt="3">
        <dgm:presLayoutVars>
          <dgm:chMax val="1"/>
          <dgm:bulletEnabled val="1"/>
        </dgm:presLayoutVars>
      </dgm:prSet>
      <dgm:spPr/>
      <dgm:t>
        <a:bodyPr/>
        <a:lstStyle/>
        <a:p>
          <a:endParaRPr lang="en-US"/>
        </a:p>
      </dgm:t>
    </dgm:pt>
    <dgm:pt modelId="{5BA8A547-E070-4FEF-991F-23A5BCE3650E}" type="pres">
      <dgm:prSet presAssocID="{B601E08E-433A-4E08-85D5-AF5590D2FA54}" presName="connSite1" presStyleCnt="0"/>
      <dgm:spPr/>
    </dgm:pt>
  </dgm:ptLst>
  <dgm:cxnLst>
    <dgm:cxn modelId="{6EEA0EC6-1B03-487A-BA41-5CD294495AE5}" type="presOf" srcId="{C9FF6E91-4CB3-425B-9A0C-EE66D5D6CB1C}" destId="{D3035E91-D6D8-4102-9E90-3D579ADD3977}" srcOrd="0" destOrd="0" presId="urn:microsoft.com/office/officeart/2005/8/layout/hProcess4"/>
    <dgm:cxn modelId="{C922DFED-2D18-41B8-90DE-34668EE77081}" srcId="{6F269F9E-9A18-44F0-9233-B2B608A52DC5}" destId="{6082F923-A8C4-4E9C-AF24-C0BF0BC8E90B}" srcOrd="0" destOrd="0" parTransId="{C3A39C0F-B069-43C3-96CA-A903C694452C}" sibTransId="{378B0F06-B273-486B-AA7B-AD41F72064F2}"/>
    <dgm:cxn modelId="{8F5456B8-A9A9-4265-B37F-D973D3973B01}" srcId="{54299458-3993-42B8-8F02-CDC512D5B0F8}" destId="{B601E08E-433A-4E08-85D5-AF5590D2FA54}" srcOrd="2" destOrd="0" parTransId="{007D4BA8-805E-4622-80E0-91926641156B}" sibTransId="{F19E53FE-2952-435B-AA16-3028663C7ED9}"/>
    <dgm:cxn modelId="{832FEE89-F29D-4821-B914-D4D154DF9F3A}" type="presOf" srcId="{6F269F9E-9A18-44F0-9233-B2B608A52DC5}" destId="{926E0316-EDC4-439E-BFAC-07665946F1A8}" srcOrd="0" destOrd="0" presId="urn:microsoft.com/office/officeart/2005/8/layout/hProcess4"/>
    <dgm:cxn modelId="{EF3636CD-4008-4A70-81BF-55FA29B7E818}" type="presOf" srcId="{B601E08E-433A-4E08-85D5-AF5590D2FA54}" destId="{C0C8F9D8-D8E9-497D-A27B-31D65239C55B}" srcOrd="0" destOrd="0" presId="urn:microsoft.com/office/officeart/2005/8/layout/hProcess4"/>
    <dgm:cxn modelId="{6A755F4D-AAB3-4DAB-9917-3D313F330DFC}" srcId="{6F269F9E-9A18-44F0-9233-B2B608A52DC5}" destId="{205B5FB2-F1D0-40D7-B676-132689939006}" srcOrd="1" destOrd="0" parTransId="{C7EDC699-81EA-4B6C-B8D5-ED2FCF8A236C}" sibTransId="{59FD07FE-D55F-4532-BA1F-7598557324E6}"/>
    <dgm:cxn modelId="{634091C6-EBC0-4C1C-B343-78CD80C2E0D0}" type="presOf" srcId="{39CED716-09EB-49C5-9C44-4E1B60991142}" destId="{D975E971-91EF-46D0-9660-3DD136660729}" srcOrd="0" destOrd="1" presId="urn:microsoft.com/office/officeart/2005/8/layout/hProcess4"/>
    <dgm:cxn modelId="{3E155DEC-A8BA-4DC9-AAE7-1D06B7550863}" srcId="{6F269F9E-9A18-44F0-9233-B2B608A52DC5}" destId="{7FB2C311-B6FD-4739-932C-F2C9E01CDBA0}" srcOrd="2" destOrd="0" parTransId="{B43D2FF0-F452-4FBA-9BAA-5DBB93F6B7C9}" sibTransId="{499C83F1-FE79-4E9C-A845-C993BDC4C822}"/>
    <dgm:cxn modelId="{1061BF19-3641-4D79-85ED-A670F879E15F}" srcId="{50254F26-5C40-4AA6-B40E-DA3DB20D05E3}" destId="{C26F6132-B61A-4F21-9CC2-B4BCC669CE50}" srcOrd="0" destOrd="0" parTransId="{E4BE58C6-49CA-4AFB-8926-2DA1577781D3}" sibTransId="{42014F97-6F37-4FFD-943C-F7E4B01A8B02}"/>
    <dgm:cxn modelId="{E9EE376C-DBF9-40B8-98FB-074BC33B2AA9}" type="presOf" srcId="{6082F923-A8C4-4E9C-AF24-C0BF0BC8E90B}" destId="{98B6ADB6-3892-4091-A66E-4515F4C35AFB}" srcOrd="0" destOrd="0" presId="urn:microsoft.com/office/officeart/2005/8/layout/hProcess4"/>
    <dgm:cxn modelId="{A3A6BC10-0962-4E9F-BA8E-4A9BB4383335}" type="presOf" srcId="{C0280CB5-9DEA-44A5-AF58-4E81B4365FDB}" destId="{40292853-9E63-48AD-8654-0293E03937F1}" srcOrd="0" destOrd="1" presId="urn:microsoft.com/office/officeart/2005/8/layout/hProcess4"/>
    <dgm:cxn modelId="{6D14BBE0-9520-4C3C-817E-66067407C028}" srcId="{B601E08E-433A-4E08-85D5-AF5590D2FA54}" destId="{4EC26B7C-D503-4216-B98C-50194149D638}" srcOrd="0" destOrd="0" parTransId="{08239C93-D8A7-4CF8-85EB-BB9C3FFE987F}" sibTransId="{C082888A-7E4D-4AFD-A69A-7474B332A739}"/>
    <dgm:cxn modelId="{21801CD7-34BB-4452-B464-310577646C95}" type="presOf" srcId="{6082F923-A8C4-4E9C-AF24-C0BF0BC8E90B}" destId="{47B37403-FD9B-43E9-9E8B-E8ADCC2554B2}" srcOrd="1" destOrd="0" presId="urn:microsoft.com/office/officeart/2005/8/layout/hProcess4"/>
    <dgm:cxn modelId="{6BBEFE0D-E311-45B1-8433-86693C9700E6}" type="presOf" srcId="{C26F6132-B61A-4F21-9CC2-B4BCC669CE50}" destId="{522E4CA3-026E-4916-A0B2-070C36B31810}" srcOrd="1" destOrd="0" presId="urn:microsoft.com/office/officeart/2005/8/layout/hProcess4"/>
    <dgm:cxn modelId="{710FF00D-C05A-46D1-BCC5-E2E0FD54D599}" type="presOf" srcId="{205B5FB2-F1D0-40D7-B676-132689939006}" destId="{47B37403-FD9B-43E9-9E8B-E8ADCC2554B2}" srcOrd="1" destOrd="1" presId="urn:microsoft.com/office/officeart/2005/8/layout/hProcess4"/>
    <dgm:cxn modelId="{03A1C46D-C461-48B0-AAF8-112D9D3AC697}" srcId="{54299458-3993-42B8-8F02-CDC512D5B0F8}" destId="{6F269F9E-9A18-44F0-9233-B2B608A52DC5}" srcOrd="1" destOrd="0" parTransId="{B69EBDC4-DDB3-42CC-AAE4-0F0FFEE3D18D}" sibTransId="{52479189-2E39-4028-8A9E-126D5613EA0F}"/>
    <dgm:cxn modelId="{FDC7FCC7-CBCC-4175-9D22-E70EDAC5DB53}" srcId="{50254F26-5C40-4AA6-B40E-DA3DB20D05E3}" destId="{39CED716-09EB-49C5-9C44-4E1B60991142}" srcOrd="1" destOrd="0" parTransId="{958282DF-0FA5-4AB9-9229-28EF8B1751A6}" sibTransId="{BD0E7615-0854-47EF-B998-085D1CFC6769}"/>
    <dgm:cxn modelId="{3D3512FB-92E8-4330-BC4E-6A715A7F9318}" type="presOf" srcId="{4B8024E9-B193-40BC-889D-0B956967C494}" destId="{D975E971-91EF-46D0-9660-3DD136660729}" srcOrd="0" destOrd="2" presId="urn:microsoft.com/office/officeart/2005/8/layout/hProcess4"/>
    <dgm:cxn modelId="{D9C06090-2CB6-4944-BD08-FEFD8B6B8CC0}" type="presOf" srcId="{205B5FB2-F1D0-40D7-B676-132689939006}" destId="{98B6ADB6-3892-4091-A66E-4515F4C35AFB}" srcOrd="0" destOrd="1" presId="urn:microsoft.com/office/officeart/2005/8/layout/hProcess4"/>
    <dgm:cxn modelId="{1A67D11B-8BD4-4A5E-AD7F-100DF73DE94E}" srcId="{54299458-3993-42B8-8F02-CDC512D5B0F8}" destId="{50254F26-5C40-4AA6-B40E-DA3DB20D05E3}" srcOrd="0" destOrd="0" parTransId="{8D4C9E41-9DAF-47EA-AF46-29BAA02E3723}" sibTransId="{C9FF6E91-4CB3-425B-9A0C-EE66D5D6CB1C}"/>
    <dgm:cxn modelId="{437418F1-BE1F-4486-BB8A-C054E2E660D9}" type="presOf" srcId="{7D101279-7160-4D56-AE5E-6FC7596105CD}" destId="{D975E971-91EF-46D0-9660-3DD136660729}" srcOrd="0" destOrd="3" presId="urn:microsoft.com/office/officeart/2005/8/layout/hProcess4"/>
    <dgm:cxn modelId="{D2DA060C-FDB7-4802-9E5B-A629BE993B17}" type="presOf" srcId="{4EC26B7C-D503-4216-B98C-50194149D638}" destId="{40292853-9E63-48AD-8654-0293E03937F1}" srcOrd="0" destOrd="0" presId="urn:microsoft.com/office/officeart/2005/8/layout/hProcess4"/>
    <dgm:cxn modelId="{9B4DE665-6505-4B93-9019-371ED0F1335B}" srcId="{50254F26-5C40-4AA6-B40E-DA3DB20D05E3}" destId="{7D101279-7160-4D56-AE5E-6FC7596105CD}" srcOrd="3" destOrd="0" parTransId="{B10D5725-8BF9-4F5D-AA71-056C71448DF1}" sibTransId="{06B6E5F6-C0F3-4C7A-9BB2-38125874CDDA}"/>
    <dgm:cxn modelId="{554F0AC5-FC1C-4836-B67D-398C3EB24EEE}" srcId="{B601E08E-433A-4E08-85D5-AF5590D2FA54}" destId="{C0280CB5-9DEA-44A5-AF58-4E81B4365FDB}" srcOrd="1" destOrd="0" parTransId="{E519A9CD-6FDA-460D-B225-D27F75CBEF7C}" sibTransId="{12D4FB0A-650E-4932-AEFD-61FCEE482C18}"/>
    <dgm:cxn modelId="{DB2C34F3-267C-4B22-8435-98E4E59143CA}" type="presOf" srcId="{54299458-3993-42B8-8F02-CDC512D5B0F8}" destId="{9F0D6A6B-FF37-4607-B2DA-CEF2DD4E6596}" srcOrd="0" destOrd="0" presId="urn:microsoft.com/office/officeart/2005/8/layout/hProcess4"/>
    <dgm:cxn modelId="{2357632A-BC78-48DD-9E12-955309E67F5B}" type="presOf" srcId="{7FB2C311-B6FD-4739-932C-F2C9E01CDBA0}" destId="{47B37403-FD9B-43E9-9E8B-E8ADCC2554B2}" srcOrd="1" destOrd="2" presId="urn:microsoft.com/office/officeart/2005/8/layout/hProcess4"/>
    <dgm:cxn modelId="{4864671D-D752-4D93-B6C7-E835294C1616}" type="presOf" srcId="{39CED716-09EB-49C5-9C44-4E1B60991142}" destId="{522E4CA3-026E-4916-A0B2-070C36B31810}" srcOrd="1" destOrd="1" presId="urn:microsoft.com/office/officeart/2005/8/layout/hProcess4"/>
    <dgm:cxn modelId="{202BDD03-2E6E-415C-A200-E6B15B1FEF63}" type="presOf" srcId="{7FB2C311-B6FD-4739-932C-F2C9E01CDBA0}" destId="{98B6ADB6-3892-4091-A66E-4515F4C35AFB}" srcOrd="0" destOrd="2" presId="urn:microsoft.com/office/officeart/2005/8/layout/hProcess4"/>
    <dgm:cxn modelId="{9B910B1F-5970-450B-9B4C-216DFDE06CCF}" type="presOf" srcId="{50254F26-5C40-4AA6-B40E-DA3DB20D05E3}" destId="{79EDAB16-1593-42BF-80A7-5BCC3441CB8C}" srcOrd="0" destOrd="0" presId="urn:microsoft.com/office/officeart/2005/8/layout/hProcess4"/>
    <dgm:cxn modelId="{31479762-ED4C-40E8-B1D9-E5AE1FE62ECA}" type="presOf" srcId="{7D101279-7160-4D56-AE5E-6FC7596105CD}" destId="{522E4CA3-026E-4916-A0B2-070C36B31810}" srcOrd="1" destOrd="3" presId="urn:microsoft.com/office/officeart/2005/8/layout/hProcess4"/>
    <dgm:cxn modelId="{60F96653-F38C-40BB-BAE6-3751DC9CF23E}" type="presOf" srcId="{C0280CB5-9DEA-44A5-AF58-4E81B4365FDB}" destId="{EE85E9A1-49A1-47B0-8E71-A4A14BEFF817}" srcOrd="1" destOrd="1" presId="urn:microsoft.com/office/officeart/2005/8/layout/hProcess4"/>
    <dgm:cxn modelId="{08AC6D05-DFD4-4260-879E-281CB0E1FF7D}" srcId="{50254F26-5C40-4AA6-B40E-DA3DB20D05E3}" destId="{4B8024E9-B193-40BC-889D-0B956967C494}" srcOrd="2" destOrd="0" parTransId="{C32C2EC7-9874-41EA-9940-7075C562FCAA}" sibTransId="{5851D47D-B99F-4CE4-B48C-A1F0A55C0B1B}"/>
    <dgm:cxn modelId="{B96FFBDC-100F-482C-BCD8-DFCFB6B70EA3}" type="presOf" srcId="{52479189-2E39-4028-8A9E-126D5613EA0F}" destId="{B204C94C-069B-4DF5-9484-3AAB31E85540}" srcOrd="0" destOrd="0" presId="urn:microsoft.com/office/officeart/2005/8/layout/hProcess4"/>
    <dgm:cxn modelId="{F3207747-F49D-4CDA-A966-871520FB9272}" type="presOf" srcId="{4EC26B7C-D503-4216-B98C-50194149D638}" destId="{EE85E9A1-49A1-47B0-8E71-A4A14BEFF817}" srcOrd="1" destOrd="0" presId="urn:microsoft.com/office/officeart/2005/8/layout/hProcess4"/>
    <dgm:cxn modelId="{513734D1-1150-41EB-AABC-ACABC9F1C4AB}" type="presOf" srcId="{4B8024E9-B193-40BC-889D-0B956967C494}" destId="{522E4CA3-026E-4916-A0B2-070C36B31810}" srcOrd="1" destOrd="2" presId="urn:microsoft.com/office/officeart/2005/8/layout/hProcess4"/>
    <dgm:cxn modelId="{3D89A51D-93B2-47C0-B215-7AFDF6B97278}" type="presOf" srcId="{C26F6132-B61A-4F21-9CC2-B4BCC669CE50}" destId="{D975E971-91EF-46D0-9660-3DD136660729}" srcOrd="0" destOrd="0" presId="urn:microsoft.com/office/officeart/2005/8/layout/hProcess4"/>
    <dgm:cxn modelId="{CDCB3113-F36E-4474-8192-9FEA3EB2931F}" type="presParOf" srcId="{9F0D6A6B-FF37-4607-B2DA-CEF2DD4E6596}" destId="{CC8D48C6-FE05-4E77-BDB1-137F61148D7D}" srcOrd="0" destOrd="0" presId="urn:microsoft.com/office/officeart/2005/8/layout/hProcess4"/>
    <dgm:cxn modelId="{CD102FC6-EDB9-407C-91ED-575A598B082E}" type="presParOf" srcId="{9F0D6A6B-FF37-4607-B2DA-CEF2DD4E6596}" destId="{03A4C9FC-5E20-41DD-BA04-97D5A4928F6C}" srcOrd="1" destOrd="0" presId="urn:microsoft.com/office/officeart/2005/8/layout/hProcess4"/>
    <dgm:cxn modelId="{F694F077-8569-4479-A3E6-00593A244F9C}" type="presParOf" srcId="{9F0D6A6B-FF37-4607-B2DA-CEF2DD4E6596}" destId="{603F7663-FD40-44E8-80C1-6368365FFF6B}" srcOrd="2" destOrd="0" presId="urn:microsoft.com/office/officeart/2005/8/layout/hProcess4"/>
    <dgm:cxn modelId="{B1352FDC-0FF6-4217-BA6F-86E4894D4932}" type="presParOf" srcId="{603F7663-FD40-44E8-80C1-6368365FFF6B}" destId="{C428D37E-8D7C-4C88-A679-79AD76D72FEB}" srcOrd="0" destOrd="0" presId="urn:microsoft.com/office/officeart/2005/8/layout/hProcess4"/>
    <dgm:cxn modelId="{722769B2-DDB8-4F7B-885E-003A6FF5B51B}" type="presParOf" srcId="{C428D37E-8D7C-4C88-A679-79AD76D72FEB}" destId="{CA03A069-D969-4514-BD48-0D55BF66E1F3}" srcOrd="0" destOrd="0" presId="urn:microsoft.com/office/officeart/2005/8/layout/hProcess4"/>
    <dgm:cxn modelId="{AD24E9A8-CF45-4DF7-B05C-392E8BD78D5F}" type="presParOf" srcId="{C428D37E-8D7C-4C88-A679-79AD76D72FEB}" destId="{D975E971-91EF-46D0-9660-3DD136660729}" srcOrd="1" destOrd="0" presId="urn:microsoft.com/office/officeart/2005/8/layout/hProcess4"/>
    <dgm:cxn modelId="{55920EC9-0D7E-4133-A896-7F393A75977C}" type="presParOf" srcId="{C428D37E-8D7C-4C88-A679-79AD76D72FEB}" destId="{522E4CA3-026E-4916-A0B2-070C36B31810}" srcOrd="2" destOrd="0" presId="urn:microsoft.com/office/officeart/2005/8/layout/hProcess4"/>
    <dgm:cxn modelId="{8E79CCCE-7D0A-4D20-8DFC-DB50E0CFB8C9}" type="presParOf" srcId="{C428D37E-8D7C-4C88-A679-79AD76D72FEB}" destId="{79EDAB16-1593-42BF-80A7-5BCC3441CB8C}" srcOrd="3" destOrd="0" presId="urn:microsoft.com/office/officeart/2005/8/layout/hProcess4"/>
    <dgm:cxn modelId="{56598A64-A34A-45A3-90D4-1925E62A6427}" type="presParOf" srcId="{C428D37E-8D7C-4C88-A679-79AD76D72FEB}" destId="{A18573EF-980F-48BB-AC41-E6F5A38349A7}" srcOrd="4" destOrd="0" presId="urn:microsoft.com/office/officeart/2005/8/layout/hProcess4"/>
    <dgm:cxn modelId="{2EA76381-F04A-45DA-AAD8-4C0BF6F4B344}" type="presParOf" srcId="{603F7663-FD40-44E8-80C1-6368365FFF6B}" destId="{D3035E91-D6D8-4102-9E90-3D579ADD3977}" srcOrd="1" destOrd="0" presId="urn:microsoft.com/office/officeart/2005/8/layout/hProcess4"/>
    <dgm:cxn modelId="{023DC79F-0A9E-48ED-AA31-337686B0CB71}" type="presParOf" srcId="{603F7663-FD40-44E8-80C1-6368365FFF6B}" destId="{7752AC12-9F7B-4445-98A2-A4F3153516D5}" srcOrd="2" destOrd="0" presId="urn:microsoft.com/office/officeart/2005/8/layout/hProcess4"/>
    <dgm:cxn modelId="{E5895478-E1BA-49D6-B5B5-06AFF3DA5B55}" type="presParOf" srcId="{7752AC12-9F7B-4445-98A2-A4F3153516D5}" destId="{F827424D-1D7F-4486-9E23-C5627A5C9A75}" srcOrd="0" destOrd="0" presId="urn:microsoft.com/office/officeart/2005/8/layout/hProcess4"/>
    <dgm:cxn modelId="{C564354A-B651-40FC-804C-5F16AD58FEC6}" type="presParOf" srcId="{7752AC12-9F7B-4445-98A2-A4F3153516D5}" destId="{98B6ADB6-3892-4091-A66E-4515F4C35AFB}" srcOrd="1" destOrd="0" presId="urn:microsoft.com/office/officeart/2005/8/layout/hProcess4"/>
    <dgm:cxn modelId="{17D5D097-84AA-4178-BA68-BC30513EA5EB}" type="presParOf" srcId="{7752AC12-9F7B-4445-98A2-A4F3153516D5}" destId="{47B37403-FD9B-43E9-9E8B-E8ADCC2554B2}" srcOrd="2" destOrd="0" presId="urn:microsoft.com/office/officeart/2005/8/layout/hProcess4"/>
    <dgm:cxn modelId="{8B7FF33E-BB68-48C3-B480-5433D81C97D1}" type="presParOf" srcId="{7752AC12-9F7B-4445-98A2-A4F3153516D5}" destId="{926E0316-EDC4-439E-BFAC-07665946F1A8}" srcOrd="3" destOrd="0" presId="urn:microsoft.com/office/officeart/2005/8/layout/hProcess4"/>
    <dgm:cxn modelId="{52FEA83C-A1F8-4061-AFDA-D78C31537E76}" type="presParOf" srcId="{7752AC12-9F7B-4445-98A2-A4F3153516D5}" destId="{9521E469-B2D9-4C08-8CD0-B57B802FF92F}" srcOrd="4" destOrd="0" presId="urn:microsoft.com/office/officeart/2005/8/layout/hProcess4"/>
    <dgm:cxn modelId="{E06B651C-CF5E-4041-8255-E54DB1580B19}" type="presParOf" srcId="{603F7663-FD40-44E8-80C1-6368365FFF6B}" destId="{B204C94C-069B-4DF5-9484-3AAB31E85540}" srcOrd="3" destOrd="0" presId="urn:microsoft.com/office/officeart/2005/8/layout/hProcess4"/>
    <dgm:cxn modelId="{786BA754-DE82-4765-AE34-6F98D13E1247}" type="presParOf" srcId="{603F7663-FD40-44E8-80C1-6368365FFF6B}" destId="{18DB482A-FA78-4F0C-AE55-B3114848D390}" srcOrd="4" destOrd="0" presId="urn:microsoft.com/office/officeart/2005/8/layout/hProcess4"/>
    <dgm:cxn modelId="{D85A0D6A-1B29-49C1-AFE3-5A9D54336C9F}" type="presParOf" srcId="{18DB482A-FA78-4F0C-AE55-B3114848D390}" destId="{5AE01816-26C6-4381-A546-FCF7ECB7AE91}" srcOrd="0" destOrd="0" presId="urn:microsoft.com/office/officeart/2005/8/layout/hProcess4"/>
    <dgm:cxn modelId="{3ACBF45E-80F0-4B14-B569-FE4E91A39747}" type="presParOf" srcId="{18DB482A-FA78-4F0C-AE55-B3114848D390}" destId="{40292853-9E63-48AD-8654-0293E03937F1}" srcOrd="1" destOrd="0" presId="urn:microsoft.com/office/officeart/2005/8/layout/hProcess4"/>
    <dgm:cxn modelId="{649D67D0-0A84-48B8-A68C-0E4A563B7276}" type="presParOf" srcId="{18DB482A-FA78-4F0C-AE55-B3114848D390}" destId="{EE85E9A1-49A1-47B0-8E71-A4A14BEFF817}" srcOrd="2" destOrd="0" presId="urn:microsoft.com/office/officeart/2005/8/layout/hProcess4"/>
    <dgm:cxn modelId="{61FBB944-CF3D-44E4-982E-BD0E5C0816EC}" type="presParOf" srcId="{18DB482A-FA78-4F0C-AE55-B3114848D390}" destId="{C0C8F9D8-D8E9-497D-A27B-31D65239C55B}" srcOrd="3" destOrd="0" presId="urn:microsoft.com/office/officeart/2005/8/layout/hProcess4"/>
    <dgm:cxn modelId="{0A31A1CA-0041-43EC-A526-70F8C9441927}" type="presParOf" srcId="{18DB482A-FA78-4F0C-AE55-B3114848D390}" destId="{5BA8A547-E070-4FEF-991F-23A5BCE3650E}"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CC464-3C96-4B60-9B25-3172498E6973}" type="doc">
      <dgm:prSet loTypeId="urn:microsoft.com/office/officeart/2005/8/layout/chevron1" loCatId="process" qsTypeId="urn:microsoft.com/office/officeart/2005/8/quickstyle/3d2" qsCatId="3D" csTypeId="urn:microsoft.com/office/officeart/2005/8/colors/colorful1" csCatId="colorful" phldr="1"/>
      <dgm:spPr/>
    </dgm:pt>
    <dgm:pt modelId="{DB6AF454-3FF2-4AEA-91FA-DEE6CDA73BCC}">
      <dgm:prSet phldrT="[Text]"/>
      <dgm:spPr/>
      <dgm:t>
        <a:bodyPr/>
        <a:lstStyle/>
        <a:p>
          <a:r>
            <a:rPr lang="en-US" dirty="0" smtClean="0"/>
            <a:t>Builder </a:t>
          </a:r>
          <a:br>
            <a:rPr lang="en-US" dirty="0" smtClean="0"/>
          </a:br>
          <a:r>
            <a:rPr lang="en-US" dirty="0" smtClean="0"/>
            <a:t>Architect Designer</a:t>
          </a:r>
          <a:endParaRPr lang="en-US" dirty="0"/>
        </a:p>
      </dgm:t>
    </dgm:pt>
    <dgm:pt modelId="{54353D9F-3E55-4FAD-B54D-9243C83B7BB5}" type="parTrans" cxnId="{BEBA70B2-ED0E-4F70-BC9F-CE3483E19843}">
      <dgm:prSet/>
      <dgm:spPr/>
      <dgm:t>
        <a:bodyPr/>
        <a:lstStyle/>
        <a:p>
          <a:endParaRPr lang="en-US"/>
        </a:p>
      </dgm:t>
    </dgm:pt>
    <dgm:pt modelId="{98FEA9E1-3B28-4441-8B34-CC12C142FCEA}" type="sibTrans" cxnId="{BEBA70B2-ED0E-4F70-BC9F-CE3483E19843}">
      <dgm:prSet/>
      <dgm:spPr/>
      <dgm:t>
        <a:bodyPr/>
        <a:lstStyle/>
        <a:p>
          <a:endParaRPr lang="en-US"/>
        </a:p>
      </dgm:t>
    </dgm:pt>
    <dgm:pt modelId="{9C1957D7-B48B-44C6-B20A-BD6E17D0B76B}">
      <dgm:prSet phldrT="[Text]"/>
      <dgm:spPr>
        <a:solidFill>
          <a:schemeClr val="accent1"/>
        </a:solidFill>
      </dgm:spPr>
      <dgm:t>
        <a:bodyPr/>
        <a:lstStyle/>
        <a:p>
          <a:r>
            <a:rPr lang="en-US" dirty="0" smtClean="0"/>
            <a:t>Plan Reviewer</a:t>
          </a:r>
          <a:endParaRPr lang="en-US" dirty="0"/>
        </a:p>
      </dgm:t>
    </dgm:pt>
    <dgm:pt modelId="{4AF414B1-FAB9-4C4A-A678-4E0BE2BD48D5}" type="parTrans" cxnId="{E264DD14-99D0-49A9-B5CC-6865B7FE60F6}">
      <dgm:prSet/>
      <dgm:spPr/>
      <dgm:t>
        <a:bodyPr/>
        <a:lstStyle/>
        <a:p>
          <a:endParaRPr lang="en-US"/>
        </a:p>
      </dgm:t>
    </dgm:pt>
    <dgm:pt modelId="{E642ABF9-69A0-49FF-9E22-CC09A194B7D1}" type="sibTrans" cxnId="{E264DD14-99D0-49A9-B5CC-6865B7FE60F6}">
      <dgm:prSet/>
      <dgm:spPr/>
      <dgm:t>
        <a:bodyPr/>
        <a:lstStyle/>
        <a:p>
          <a:endParaRPr lang="en-US"/>
        </a:p>
      </dgm:t>
    </dgm:pt>
    <dgm:pt modelId="{830A92C3-1DDB-42B1-817B-4AE71CCC14EB}">
      <dgm:prSet phldrT="[Text]"/>
      <dgm:spPr/>
      <dgm:t>
        <a:bodyPr/>
        <a:lstStyle/>
        <a:p>
          <a:r>
            <a:rPr lang="en-US" dirty="0" smtClean="0"/>
            <a:t>Field Inspector</a:t>
          </a:r>
          <a:endParaRPr lang="en-US" dirty="0"/>
        </a:p>
      </dgm:t>
    </dgm:pt>
    <dgm:pt modelId="{0A605AD0-A3E1-472A-A15D-B03E5C251D16}" type="parTrans" cxnId="{35AFB708-3923-4FA7-BA75-0D4C32174711}">
      <dgm:prSet/>
      <dgm:spPr/>
      <dgm:t>
        <a:bodyPr/>
        <a:lstStyle/>
        <a:p>
          <a:endParaRPr lang="en-US"/>
        </a:p>
      </dgm:t>
    </dgm:pt>
    <dgm:pt modelId="{8A7E4F8B-162C-4C98-91B3-5D3529C6EA69}" type="sibTrans" cxnId="{35AFB708-3923-4FA7-BA75-0D4C32174711}">
      <dgm:prSet/>
      <dgm:spPr/>
      <dgm:t>
        <a:bodyPr/>
        <a:lstStyle/>
        <a:p>
          <a:endParaRPr lang="en-US"/>
        </a:p>
      </dgm:t>
    </dgm:pt>
    <dgm:pt modelId="{CAF7A39C-5BB1-4570-B4F0-90072A0B91AB}" type="pres">
      <dgm:prSet presAssocID="{630CC464-3C96-4B60-9B25-3172498E6973}" presName="Name0" presStyleCnt="0">
        <dgm:presLayoutVars>
          <dgm:dir/>
          <dgm:animLvl val="lvl"/>
          <dgm:resizeHandles val="exact"/>
        </dgm:presLayoutVars>
      </dgm:prSet>
      <dgm:spPr/>
    </dgm:pt>
    <dgm:pt modelId="{08EE656D-7A0B-4BF8-BE47-5A6185EF09C4}" type="pres">
      <dgm:prSet presAssocID="{DB6AF454-3FF2-4AEA-91FA-DEE6CDA73BCC}" presName="parTxOnly" presStyleLbl="node1" presStyleIdx="0" presStyleCnt="3">
        <dgm:presLayoutVars>
          <dgm:chMax val="0"/>
          <dgm:chPref val="0"/>
          <dgm:bulletEnabled val="1"/>
        </dgm:presLayoutVars>
      </dgm:prSet>
      <dgm:spPr/>
      <dgm:t>
        <a:bodyPr/>
        <a:lstStyle/>
        <a:p>
          <a:endParaRPr lang="en-US"/>
        </a:p>
      </dgm:t>
    </dgm:pt>
    <dgm:pt modelId="{730A8901-0944-4223-AE99-CB67B966B6C3}" type="pres">
      <dgm:prSet presAssocID="{98FEA9E1-3B28-4441-8B34-CC12C142FCEA}" presName="parTxOnlySpace" presStyleCnt="0"/>
      <dgm:spPr/>
    </dgm:pt>
    <dgm:pt modelId="{97104CD8-CF87-4520-9C68-4135B8F6E2E6}" type="pres">
      <dgm:prSet presAssocID="{9C1957D7-B48B-44C6-B20A-BD6E17D0B76B}" presName="parTxOnly" presStyleLbl="node1" presStyleIdx="1" presStyleCnt="3" custLinFactNeighborX="9713" custLinFactNeighborY="-2531">
        <dgm:presLayoutVars>
          <dgm:chMax val="0"/>
          <dgm:chPref val="0"/>
          <dgm:bulletEnabled val="1"/>
        </dgm:presLayoutVars>
      </dgm:prSet>
      <dgm:spPr/>
      <dgm:t>
        <a:bodyPr/>
        <a:lstStyle/>
        <a:p>
          <a:endParaRPr lang="en-US"/>
        </a:p>
      </dgm:t>
    </dgm:pt>
    <dgm:pt modelId="{7752295B-830F-4773-AB67-46AB3BC94CC7}" type="pres">
      <dgm:prSet presAssocID="{E642ABF9-69A0-49FF-9E22-CC09A194B7D1}" presName="parTxOnlySpace" presStyleCnt="0"/>
      <dgm:spPr/>
    </dgm:pt>
    <dgm:pt modelId="{D02CE508-DCD7-4DEF-A664-57A8121B962D}" type="pres">
      <dgm:prSet presAssocID="{830A92C3-1DDB-42B1-817B-4AE71CCC14EB}" presName="parTxOnly" presStyleLbl="node1" presStyleIdx="2" presStyleCnt="3">
        <dgm:presLayoutVars>
          <dgm:chMax val="0"/>
          <dgm:chPref val="0"/>
          <dgm:bulletEnabled val="1"/>
        </dgm:presLayoutVars>
      </dgm:prSet>
      <dgm:spPr/>
      <dgm:t>
        <a:bodyPr/>
        <a:lstStyle/>
        <a:p>
          <a:endParaRPr lang="en-US"/>
        </a:p>
      </dgm:t>
    </dgm:pt>
  </dgm:ptLst>
  <dgm:cxnLst>
    <dgm:cxn modelId="{E264DD14-99D0-49A9-B5CC-6865B7FE60F6}" srcId="{630CC464-3C96-4B60-9B25-3172498E6973}" destId="{9C1957D7-B48B-44C6-B20A-BD6E17D0B76B}" srcOrd="1" destOrd="0" parTransId="{4AF414B1-FAB9-4C4A-A678-4E0BE2BD48D5}" sibTransId="{E642ABF9-69A0-49FF-9E22-CC09A194B7D1}"/>
    <dgm:cxn modelId="{35AFB708-3923-4FA7-BA75-0D4C32174711}" srcId="{630CC464-3C96-4B60-9B25-3172498E6973}" destId="{830A92C3-1DDB-42B1-817B-4AE71CCC14EB}" srcOrd="2" destOrd="0" parTransId="{0A605AD0-A3E1-472A-A15D-B03E5C251D16}" sibTransId="{8A7E4F8B-162C-4C98-91B3-5D3529C6EA69}"/>
    <dgm:cxn modelId="{696B3DC4-4901-415B-A6FF-00FD886C5C3C}" type="presOf" srcId="{630CC464-3C96-4B60-9B25-3172498E6973}" destId="{CAF7A39C-5BB1-4570-B4F0-90072A0B91AB}" srcOrd="0" destOrd="0" presId="urn:microsoft.com/office/officeart/2005/8/layout/chevron1"/>
    <dgm:cxn modelId="{6BE5A07A-68B6-4171-BFB8-BAF11C1AFA2D}" type="presOf" srcId="{DB6AF454-3FF2-4AEA-91FA-DEE6CDA73BCC}" destId="{08EE656D-7A0B-4BF8-BE47-5A6185EF09C4}" srcOrd="0" destOrd="0" presId="urn:microsoft.com/office/officeart/2005/8/layout/chevron1"/>
    <dgm:cxn modelId="{BEBA70B2-ED0E-4F70-BC9F-CE3483E19843}" srcId="{630CC464-3C96-4B60-9B25-3172498E6973}" destId="{DB6AF454-3FF2-4AEA-91FA-DEE6CDA73BCC}" srcOrd="0" destOrd="0" parTransId="{54353D9F-3E55-4FAD-B54D-9243C83B7BB5}" sibTransId="{98FEA9E1-3B28-4441-8B34-CC12C142FCEA}"/>
    <dgm:cxn modelId="{059A7DEB-8211-49AD-9176-0359CC8FFA77}" type="presOf" srcId="{830A92C3-1DDB-42B1-817B-4AE71CCC14EB}" destId="{D02CE508-DCD7-4DEF-A664-57A8121B962D}" srcOrd="0" destOrd="0" presId="urn:microsoft.com/office/officeart/2005/8/layout/chevron1"/>
    <dgm:cxn modelId="{3DE2961B-E5DA-42BA-9088-5C09F648C2B9}" type="presOf" srcId="{9C1957D7-B48B-44C6-B20A-BD6E17D0B76B}" destId="{97104CD8-CF87-4520-9C68-4135B8F6E2E6}" srcOrd="0" destOrd="0" presId="urn:microsoft.com/office/officeart/2005/8/layout/chevron1"/>
    <dgm:cxn modelId="{9B1278A0-70F1-4256-BF5F-B0DD97441419}" type="presParOf" srcId="{CAF7A39C-5BB1-4570-B4F0-90072A0B91AB}" destId="{08EE656D-7A0B-4BF8-BE47-5A6185EF09C4}" srcOrd="0" destOrd="0" presId="urn:microsoft.com/office/officeart/2005/8/layout/chevron1"/>
    <dgm:cxn modelId="{5CA380BF-2389-49A0-9880-9C4F56E43DAB}" type="presParOf" srcId="{CAF7A39C-5BB1-4570-B4F0-90072A0B91AB}" destId="{730A8901-0944-4223-AE99-CB67B966B6C3}" srcOrd="1" destOrd="0" presId="urn:microsoft.com/office/officeart/2005/8/layout/chevron1"/>
    <dgm:cxn modelId="{2F16B720-6899-41C8-B90B-FAA33BBD3B2B}" type="presParOf" srcId="{CAF7A39C-5BB1-4570-B4F0-90072A0B91AB}" destId="{97104CD8-CF87-4520-9C68-4135B8F6E2E6}" srcOrd="2" destOrd="0" presId="urn:microsoft.com/office/officeart/2005/8/layout/chevron1"/>
    <dgm:cxn modelId="{B499B703-E179-43A6-8467-AF113D655EBD}" type="presParOf" srcId="{CAF7A39C-5BB1-4570-B4F0-90072A0B91AB}" destId="{7752295B-830F-4773-AB67-46AB3BC94CC7}" srcOrd="3" destOrd="0" presId="urn:microsoft.com/office/officeart/2005/8/layout/chevron1"/>
    <dgm:cxn modelId="{329610D0-1F93-4762-A583-821D478A2A6A}" type="presParOf" srcId="{CAF7A39C-5BB1-4570-B4F0-90072A0B91AB}" destId="{D02CE508-DCD7-4DEF-A664-57A8121B962D}"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6B97D-2D6E-4B4C-966E-7F14F3DCF6F3}"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F6EBC2-6570-40AF-BFE0-E655D2AB8E7D}">
      <dgm:prSet phldrT="[Text]"/>
      <dgm:spPr/>
      <dgm:t>
        <a:bodyPr/>
        <a:lstStyle/>
        <a:p>
          <a:r>
            <a:rPr lang="en-US" dirty="0" smtClean="0"/>
            <a:t>Project</a:t>
          </a:r>
          <a:endParaRPr lang="en-US" dirty="0"/>
        </a:p>
      </dgm:t>
    </dgm:pt>
    <dgm:pt modelId="{E75766E5-DC7F-4740-914A-B442D6F13A95}" type="parTrans" cxnId="{DF75F9E6-92BC-47F4-931C-AF8AB777CFF2}">
      <dgm:prSet/>
      <dgm:spPr/>
      <dgm:t>
        <a:bodyPr/>
        <a:lstStyle/>
        <a:p>
          <a:endParaRPr lang="en-US"/>
        </a:p>
      </dgm:t>
    </dgm:pt>
    <dgm:pt modelId="{EA53EC25-2C7B-456B-99C4-4A612AE93DCB}" type="sibTrans" cxnId="{DF75F9E6-92BC-47F4-931C-AF8AB777CFF2}">
      <dgm:prSet/>
      <dgm:spPr/>
      <dgm:t>
        <a:bodyPr/>
        <a:lstStyle/>
        <a:p>
          <a:endParaRPr lang="en-US"/>
        </a:p>
      </dgm:t>
    </dgm:pt>
    <dgm:pt modelId="{7D1BCC0A-A6D1-43D0-86F5-1A5D354AC838}">
      <dgm:prSet phldrT="[Text]"/>
      <dgm:spPr/>
      <dgm:t>
        <a:bodyPr/>
        <a:lstStyle/>
        <a:p>
          <a:r>
            <a:rPr lang="en-US" dirty="0" smtClean="0"/>
            <a:t>Building Envelope Components</a:t>
          </a:r>
          <a:endParaRPr lang="en-US" dirty="0"/>
        </a:p>
      </dgm:t>
    </dgm:pt>
    <dgm:pt modelId="{E0B1690C-42AA-4E90-B538-F5FDF3CB77B5}" type="parTrans" cxnId="{8FB967F8-48B9-4754-B3B4-91E5D8DA79F3}">
      <dgm:prSet/>
      <dgm:spPr/>
      <dgm:t>
        <a:bodyPr/>
        <a:lstStyle/>
        <a:p>
          <a:endParaRPr lang="en-US"/>
        </a:p>
      </dgm:t>
    </dgm:pt>
    <dgm:pt modelId="{BC48BB1D-BFE7-4AF2-9A9D-85900B4E7D6B}" type="sibTrans" cxnId="{8FB967F8-48B9-4754-B3B4-91E5D8DA79F3}">
      <dgm:prSet/>
      <dgm:spPr/>
      <dgm:t>
        <a:bodyPr/>
        <a:lstStyle/>
        <a:p>
          <a:endParaRPr lang="en-US"/>
        </a:p>
      </dgm:t>
    </dgm:pt>
    <dgm:pt modelId="{C1CF19F7-1FF0-44F4-9FA5-7B439DE176D7}">
      <dgm:prSet phldrT="[Text]"/>
      <dgm:spPr/>
      <dgm:t>
        <a:bodyPr/>
        <a:lstStyle/>
        <a:p>
          <a:r>
            <a:rPr lang="en-US" dirty="0" smtClean="0"/>
            <a:t>Lighting</a:t>
          </a:r>
          <a:endParaRPr lang="en-US" dirty="0"/>
        </a:p>
      </dgm:t>
    </dgm:pt>
    <dgm:pt modelId="{AB836D09-CBEC-4269-8EE2-C9A7DCD30D6A}" type="parTrans" cxnId="{9E450382-BFA2-4AD6-A858-B051B7389EA8}">
      <dgm:prSet/>
      <dgm:spPr/>
      <dgm:t>
        <a:bodyPr/>
        <a:lstStyle/>
        <a:p>
          <a:endParaRPr lang="en-US"/>
        </a:p>
      </dgm:t>
    </dgm:pt>
    <dgm:pt modelId="{DC3EDF9C-96AA-44BE-B459-DABEF3C907CD}" type="sibTrans" cxnId="{9E450382-BFA2-4AD6-A858-B051B7389EA8}">
      <dgm:prSet/>
      <dgm:spPr/>
      <dgm:t>
        <a:bodyPr/>
        <a:lstStyle/>
        <a:p>
          <a:endParaRPr lang="en-US"/>
        </a:p>
      </dgm:t>
    </dgm:pt>
    <dgm:pt modelId="{B4A44252-E788-43A8-98C6-2B7AEE649A7E}">
      <dgm:prSet phldrT="[Text]"/>
      <dgm:spPr/>
      <dgm:t>
        <a:bodyPr/>
        <a:lstStyle/>
        <a:p>
          <a:r>
            <a:rPr lang="en-US" dirty="0" smtClean="0"/>
            <a:t>Mechanical</a:t>
          </a:r>
          <a:endParaRPr lang="en-US" dirty="0"/>
        </a:p>
      </dgm:t>
    </dgm:pt>
    <dgm:pt modelId="{71F1AA4D-ADAB-41AE-9348-0D3F81DBEA03}" type="parTrans" cxnId="{418D6811-0FDF-4112-964C-48229834649C}">
      <dgm:prSet/>
      <dgm:spPr/>
      <dgm:t>
        <a:bodyPr/>
        <a:lstStyle/>
        <a:p>
          <a:endParaRPr lang="en-US"/>
        </a:p>
      </dgm:t>
    </dgm:pt>
    <dgm:pt modelId="{E6897344-3A49-4600-A1E9-711C30885F20}" type="sibTrans" cxnId="{418D6811-0FDF-4112-964C-48229834649C}">
      <dgm:prSet/>
      <dgm:spPr/>
      <dgm:t>
        <a:bodyPr/>
        <a:lstStyle/>
        <a:p>
          <a:endParaRPr lang="en-US"/>
        </a:p>
      </dgm:t>
    </dgm:pt>
    <dgm:pt modelId="{1A308093-456B-4637-B959-E060C5FE1045}">
      <dgm:prSet phldrT="[Text]"/>
      <dgm:spPr/>
      <dgm:t>
        <a:bodyPr/>
        <a:lstStyle/>
        <a:p>
          <a:r>
            <a:rPr lang="en-US" dirty="0" smtClean="0"/>
            <a:t>Requirements Reports</a:t>
          </a:r>
          <a:endParaRPr lang="en-US" dirty="0"/>
        </a:p>
      </dgm:t>
    </dgm:pt>
    <dgm:pt modelId="{DD1CF415-CCAC-4214-9F9C-F8143CB67E7E}" type="parTrans" cxnId="{CB888629-3554-4A53-A795-44E67269EF67}">
      <dgm:prSet/>
      <dgm:spPr/>
      <dgm:t>
        <a:bodyPr/>
        <a:lstStyle/>
        <a:p>
          <a:endParaRPr lang="en-US"/>
        </a:p>
      </dgm:t>
    </dgm:pt>
    <dgm:pt modelId="{05B637F1-165E-4D33-8B79-8E6126E8087C}" type="sibTrans" cxnId="{CB888629-3554-4A53-A795-44E67269EF67}">
      <dgm:prSet/>
      <dgm:spPr/>
      <dgm:t>
        <a:bodyPr/>
        <a:lstStyle/>
        <a:p>
          <a:endParaRPr lang="en-US"/>
        </a:p>
      </dgm:t>
    </dgm:pt>
    <dgm:pt modelId="{4A3EF4D7-EF89-405E-BCE3-4B1236D0AAAE}" type="pres">
      <dgm:prSet presAssocID="{CE76B97D-2D6E-4B4C-966E-7F14F3DCF6F3}" presName="rootnode" presStyleCnt="0">
        <dgm:presLayoutVars>
          <dgm:chMax/>
          <dgm:chPref/>
          <dgm:dir/>
          <dgm:animLvl val="lvl"/>
        </dgm:presLayoutVars>
      </dgm:prSet>
      <dgm:spPr/>
      <dgm:t>
        <a:bodyPr/>
        <a:lstStyle/>
        <a:p>
          <a:endParaRPr lang="en-US"/>
        </a:p>
      </dgm:t>
    </dgm:pt>
    <dgm:pt modelId="{80E7040B-33A0-41DC-ABFE-5C764936F78F}" type="pres">
      <dgm:prSet presAssocID="{4EF6EBC2-6570-40AF-BFE0-E655D2AB8E7D}" presName="composite" presStyleCnt="0"/>
      <dgm:spPr/>
    </dgm:pt>
    <dgm:pt modelId="{54B92496-8396-4ED8-A4BB-60643EFB243A}" type="pres">
      <dgm:prSet presAssocID="{4EF6EBC2-6570-40AF-BFE0-E655D2AB8E7D}" presName="LShape" presStyleLbl="alignNode1" presStyleIdx="0" presStyleCnt="9"/>
      <dgm:spPr/>
      <dgm:t>
        <a:bodyPr/>
        <a:lstStyle/>
        <a:p>
          <a:endParaRPr lang="en-US"/>
        </a:p>
      </dgm:t>
    </dgm:pt>
    <dgm:pt modelId="{617DA767-6B8E-46E8-8F5C-F096FD9C1164}" type="pres">
      <dgm:prSet presAssocID="{4EF6EBC2-6570-40AF-BFE0-E655D2AB8E7D}" presName="ParentText" presStyleLbl="revTx" presStyleIdx="0" presStyleCnt="5">
        <dgm:presLayoutVars>
          <dgm:chMax val="0"/>
          <dgm:chPref val="0"/>
          <dgm:bulletEnabled val="1"/>
        </dgm:presLayoutVars>
      </dgm:prSet>
      <dgm:spPr/>
      <dgm:t>
        <a:bodyPr/>
        <a:lstStyle/>
        <a:p>
          <a:endParaRPr lang="en-US"/>
        </a:p>
      </dgm:t>
    </dgm:pt>
    <dgm:pt modelId="{25FE2853-19D2-4AA8-9049-0065EDFACFF5}" type="pres">
      <dgm:prSet presAssocID="{4EF6EBC2-6570-40AF-BFE0-E655D2AB8E7D}" presName="Triangle" presStyleLbl="alignNode1" presStyleIdx="1" presStyleCnt="9"/>
      <dgm:spPr/>
    </dgm:pt>
    <dgm:pt modelId="{A7994F2A-44C2-4672-90E5-8E29DEED6AA8}" type="pres">
      <dgm:prSet presAssocID="{EA53EC25-2C7B-456B-99C4-4A612AE93DCB}" presName="sibTrans" presStyleCnt="0"/>
      <dgm:spPr/>
    </dgm:pt>
    <dgm:pt modelId="{72E6F756-1561-4BFA-B0F6-87D881E3499F}" type="pres">
      <dgm:prSet presAssocID="{EA53EC25-2C7B-456B-99C4-4A612AE93DCB}" presName="space" presStyleCnt="0"/>
      <dgm:spPr/>
    </dgm:pt>
    <dgm:pt modelId="{3E330294-CEB4-4E0C-A21E-DE38CD75DBC5}" type="pres">
      <dgm:prSet presAssocID="{7D1BCC0A-A6D1-43D0-86F5-1A5D354AC838}" presName="composite" presStyleCnt="0"/>
      <dgm:spPr/>
    </dgm:pt>
    <dgm:pt modelId="{FE4A0ADE-7DDA-47C9-AA14-90D90A35674E}" type="pres">
      <dgm:prSet presAssocID="{7D1BCC0A-A6D1-43D0-86F5-1A5D354AC838}" presName="LShape" presStyleLbl="alignNode1" presStyleIdx="2" presStyleCnt="9"/>
      <dgm:spPr/>
    </dgm:pt>
    <dgm:pt modelId="{8662EC44-A01B-4926-AF1A-95DDEC446BBE}" type="pres">
      <dgm:prSet presAssocID="{7D1BCC0A-A6D1-43D0-86F5-1A5D354AC838}" presName="ParentText" presStyleLbl="revTx" presStyleIdx="1" presStyleCnt="5">
        <dgm:presLayoutVars>
          <dgm:chMax val="0"/>
          <dgm:chPref val="0"/>
          <dgm:bulletEnabled val="1"/>
        </dgm:presLayoutVars>
      </dgm:prSet>
      <dgm:spPr/>
      <dgm:t>
        <a:bodyPr/>
        <a:lstStyle/>
        <a:p>
          <a:endParaRPr lang="en-US"/>
        </a:p>
      </dgm:t>
    </dgm:pt>
    <dgm:pt modelId="{F6432835-FC0A-4A89-84E0-B2722D2BB739}" type="pres">
      <dgm:prSet presAssocID="{7D1BCC0A-A6D1-43D0-86F5-1A5D354AC838}" presName="Triangle" presStyleLbl="alignNode1" presStyleIdx="3" presStyleCnt="9" custLinFactNeighborY="-5745"/>
      <dgm:spPr/>
      <dgm:t>
        <a:bodyPr/>
        <a:lstStyle/>
        <a:p>
          <a:endParaRPr lang="en-US"/>
        </a:p>
      </dgm:t>
    </dgm:pt>
    <dgm:pt modelId="{BE6F224C-1225-47AC-AD89-401C2520FE85}" type="pres">
      <dgm:prSet presAssocID="{BC48BB1D-BFE7-4AF2-9A9D-85900B4E7D6B}" presName="sibTrans" presStyleCnt="0"/>
      <dgm:spPr/>
    </dgm:pt>
    <dgm:pt modelId="{A6FB38D2-0936-45F0-B554-90B60DCF3B0D}" type="pres">
      <dgm:prSet presAssocID="{BC48BB1D-BFE7-4AF2-9A9D-85900B4E7D6B}" presName="space" presStyleCnt="0"/>
      <dgm:spPr/>
    </dgm:pt>
    <dgm:pt modelId="{ADDAA669-2906-4288-AE31-C53F8246C126}" type="pres">
      <dgm:prSet presAssocID="{C1CF19F7-1FF0-44F4-9FA5-7B439DE176D7}" presName="composite" presStyleCnt="0"/>
      <dgm:spPr/>
    </dgm:pt>
    <dgm:pt modelId="{9AF9088C-5D1C-4A24-B1E1-F6F8846ECF48}" type="pres">
      <dgm:prSet presAssocID="{C1CF19F7-1FF0-44F4-9FA5-7B439DE176D7}" presName="LShape" presStyleLbl="alignNode1" presStyleIdx="4" presStyleCnt="9"/>
      <dgm:spPr/>
      <dgm:t>
        <a:bodyPr/>
        <a:lstStyle/>
        <a:p>
          <a:endParaRPr lang="en-US"/>
        </a:p>
      </dgm:t>
    </dgm:pt>
    <dgm:pt modelId="{D41ED4E6-F6CB-41B7-B413-EE3878C42247}" type="pres">
      <dgm:prSet presAssocID="{C1CF19F7-1FF0-44F4-9FA5-7B439DE176D7}" presName="ParentText" presStyleLbl="revTx" presStyleIdx="2" presStyleCnt="5">
        <dgm:presLayoutVars>
          <dgm:chMax val="0"/>
          <dgm:chPref val="0"/>
          <dgm:bulletEnabled val="1"/>
        </dgm:presLayoutVars>
      </dgm:prSet>
      <dgm:spPr/>
      <dgm:t>
        <a:bodyPr/>
        <a:lstStyle/>
        <a:p>
          <a:endParaRPr lang="en-US"/>
        </a:p>
      </dgm:t>
    </dgm:pt>
    <dgm:pt modelId="{2F1415F4-EEBF-478B-9415-408E3EF8F9F9}" type="pres">
      <dgm:prSet presAssocID="{C1CF19F7-1FF0-44F4-9FA5-7B439DE176D7}" presName="Triangle" presStyleLbl="alignNode1" presStyleIdx="5" presStyleCnt="9"/>
      <dgm:spPr/>
    </dgm:pt>
    <dgm:pt modelId="{5092F8EF-A12F-4740-8DFF-29D51AD633D8}" type="pres">
      <dgm:prSet presAssocID="{DC3EDF9C-96AA-44BE-B459-DABEF3C907CD}" presName="sibTrans" presStyleCnt="0"/>
      <dgm:spPr/>
    </dgm:pt>
    <dgm:pt modelId="{FDCE36CF-A3AD-4C4F-97F2-DBBF2AB01089}" type="pres">
      <dgm:prSet presAssocID="{DC3EDF9C-96AA-44BE-B459-DABEF3C907CD}" presName="space" presStyleCnt="0"/>
      <dgm:spPr/>
    </dgm:pt>
    <dgm:pt modelId="{3BE3D7F4-7306-43EB-B0FF-14368CBB2129}" type="pres">
      <dgm:prSet presAssocID="{B4A44252-E788-43A8-98C6-2B7AEE649A7E}" presName="composite" presStyleCnt="0"/>
      <dgm:spPr/>
    </dgm:pt>
    <dgm:pt modelId="{30D22FE5-301F-4591-964E-AD7FFBFAD54B}" type="pres">
      <dgm:prSet presAssocID="{B4A44252-E788-43A8-98C6-2B7AEE649A7E}" presName="LShape" presStyleLbl="alignNode1" presStyleIdx="6" presStyleCnt="9"/>
      <dgm:spPr>
        <a:blipFill rotWithShape="0">
          <a:blip xmlns:r="http://schemas.openxmlformats.org/officeDocument/2006/relationships" r:embed="rId1"/>
          <a:stretch>
            <a:fillRect/>
          </a:stretch>
        </a:blipFill>
      </dgm:spPr>
      <dgm:t>
        <a:bodyPr/>
        <a:lstStyle/>
        <a:p>
          <a:endParaRPr lang="en-US"/>
        </a:p>
      </dgm:t>
    </dgm:pt>
    <dgm:pt modelId="{0E79FF8C-2E97-4852-8997-17B6821167F9}" type="pres">
      <dgm:prSet presAssocID="{B4A44252-E788-43A8-98C6-2B7AEE649A7E}" presName="ParentText" presStyleLbl="revTx" presStyleIdx="3" presStyleCnt="5">
        <dgm:presLayoutVars>
          <dgm:chMax val="0"/>
          <dgm:chPref val="0"/>
          <dgm:bulletEnabled val="1"/>
        </dgm:presLayoutVars>
      </dgm:prSet>
      <dgm:spPr/>
      <dgm:t>
        <a:bodyPr/>
        <a:lstStyle/>
        <a:p>
          <a:endParaRPr lang="en-US"/>
        </a:p>
      </dgm:t>
    </dgm:pt>
    <dgm:pt modelId="{64637C5D-2A40-48BE-8188-F4C0633E1E10}" type="pres">
      <dgm:prSet presAssocID="{B4A44252-E788-43A8-98C6-2B7AEE649A7E}" presName="Triangle" presStyleLbl="alignNode1" presStyleIdx="7" presStyleCnt="9"/>
      <dgm:spPr/>
    </dgm:pt>
    <dgm:pt modelId="{EF04C6E5-D8AE-45C2-9DE5-0AACDE846E11}" type="pres">
      <dgm:prSet presAssocID="{E6897344-3A49-4600-A1E9-711C30885F20}" presName="sibTrans" presStyleCnt="0"/>
      <dgm:spPr/>
    </dgm:pt>
    <dgm:pt modelId="{C327C7E4-A36B-422F-B0EC-DE546A30B8DC}" type="pres">
      <dgm:prSet presAssocID="{E6897344-3A49-4600-A1E9-711C30885F20}" presName="space" presStyleCnt="0"/>
      <dgm:spPr/>
    </dgm:pt>
    <dgm:pt modelId="{277CC39F-E4B3-4568-ADD9-9C8C4DE7E0F8}" type="pres">
      <dgm:prSet presAssocID="{1A308093-456B-4637-B959-E060C5FE1045}" presName="composite" presStyleCnt="0"/>
      <dgm:spPr/>
    </dgm:pt>
    <dgm:pt modelId="{D900D4AB-7107-4A2D-8C78-5D7F5E738746}" type="pres">
      <dgm:prSet presAssocID="{1A308093-456B-4637-B959-E060C5FE1045}" presName="LShape" presStyleLbl="alignNode1" presStyleIdx="8" presStyleCnt="9"/>
      <dgm:spPr/>
    </dgm:pt>
    <dgm:pt modelId="{23F546D6-EA99-4164-BE75-008396038140}" type="pres">
      <dgm:prSet presAssocID="{1A308093-456B-4637-B959-E060C5FE1045}" presName="ParentText" presStyleLbl="revTx" presStyleIdx="4" presStyleCnt="5">
        <dgm:presLayoutVars>
          <dgm:chMax val="0"/>
          <dgm:chPref val="0"/>
          <dgm:bulletEnabled val="1"/>
        </dgm:presLayoutVars>
      </dgm:prSet>
      <dgm:spPr/>
      <dgm:t>
        <a:bodyPr/>
        <a:lstStyle/>
        <a:p>
          <a:endParaRPr lang="en-US"/>
        </a:p>
      </dgm:t>
    </dgm:pt>
  </dgm:ptLst>
  <dgm:cxnLst>
    <dgm:cxn modelId="{3EE156F5-ED38-43A7-8399-DA6FE64F02BF}" type="presOf" srcId="{4EF6EBC2-6570-40AF-BFE0-E655D2AB8E7D}" destId="{617DA767-6B8E-46E8-8F5C-F096FD9C1164}" srcOrd="0" destOrd="0" presId="urn:microsoft.com/office/officeart/2009/3/layout/StepUpProcess"/>
    <dgm:cxn modelId="{482BC243-0740-4F93-90BB-67A1556C249D}" type="presOf" srcId="{B4A44252-E788-43A8-98C6-2B7AEE649A7E}" destId="{0E79FF8C-2E97-4852-8997-17B6821167F9}" srcOrd="0" destOrd="0" presId="urn:microsoft.com/office/officeart/2009/3/layout/StepUpProcess"/>
    <dgm:cxn modelId="{DF75F9E6-92BC-47F4-931C-AF8AB777CFF2}" srcId="{CE76B97D-2D6E-4B4C-966E-7F14F3DCF6F3}" destId="{4EF6EBC2-6570-40AF-BFE0-E655D2AB8E7D}" srcOrd="0" destOrd="0" parTransId="{E75766E5-DC7F-4740-914A-B442D6F13A95}" sibTransId="{EA53EC25-2C7B-456B-99C4-4A612AE93DCB}"/>
    <dgm:cxn modelId="{7AB1E52E-B80E-404C-88F3-1AFF65CBC365}" type="presOf" srcId="{1A308093-456B-4637-B959-E060C5FE1045}" destId="{23F546D6-EA99-4164-BE75-008396038140}" srcOrd="0" destOrd="0" presId="urn:microsoft.com/office/officeart/2009/3/layout/StepUpProcess"/>
    <dgm:cxn modelId="{AFC8F193-779A-4A66-BB57-2D5A6F98D5E4}" type="presOf" srcId="{C1CF19F7-1FF0-44F4-9FA5-7B439DE176D7}" destId="{D41ED4E6-F6CB-41B7-B413-EE3878C42247}" srcOrd="0" destOrd="0" presId="urn:microsoft.com/office/officeart/2009/3/layout/StepUpProcess"/>
    <dgm:cxn modelId="{96D16EAB-20A4-405A-9BEC-BAAA7DBDC1D1}" type="presOf" srcId="{CE76B97D-2D6E-4B4C-966E-7F14F3DCF6F3}" destId="{4A3EF4D7-EF89-405E-BCE3-4B1236D0AAAE}" srcOrd="0" destOrd="0" presId="urn:microsoft.com/office/officeart/2009/3/layout/StepUpProcess"/>
    <dgm:cxn modelId="{418D6811-0FDF-4112-964C-48229834649C}" srcId="{CE76B97D-2D6E-4B4C-966E-7F14F3DCF6F3}" destId="{B4A44252-E788-43A8-98C6-2B7AEE649A7E}" srcOrd="3" destOrd="0" parTransId="{71F1AA4D-ADAB-41AE-9348-0D3F81DBEA03}" sibTransId="{E6897344-3A49-4600-A1E9-711C30885F20}"/>
    <dgm:cxn modelId="{8FB967F8-48B9-4754-B3B4-91E5D8DA79F3}" srcId="{CE76B97D-2D6E-4B4C-966E-7F14F3DCF6F3}" destId="{7D1BCC0A-A6D1-43D0-86F5-1A5D354AC838}" srcOrd="1" destOrd="0" parTransId="{E0B1690C-42AA-4E90-B538-F5FDF3CB77B5}" sibTransId="{BC48BB1D-BFE7-4AF2-9A9D-85900B4E7D6B}"/>
    <dgm:cxn modelId="{CB888629-3554-4A53-A795-44E67269EF67}" srcId="{CE76B97D-2D6E-4B4C-966E-7F14F3DCF6F3}" destId="{1A308093-456B-4637-B959-E060C5FE1045}" srcOrd="4" destOrd="0" parTransId="{DD1CF415-CCAC-4214-9F9C-F8143CB67E7E}" sibTransId="{05B637F1-165E-4D33-8B79-8E6126E8087C}"/>
    <dgm:cxn modelId="{73519F5C-5F90-49C0-9ED7-E6C1CA7DE6B9}" type="presOf" srcId="{7D1BCC0A-A6D1-43D0-86F5-1A5D354AC838}" destId="{8662EC44-A01B-4926-AF1A-95DDEC446BBE}" srcOrd="0" destOrd="0" presId="urn:microsoft.com/office/officeart/2009/3/layout/StepUpProcess"/>
    <dgm:cxn modelId="{9E450382-BFA2-4AD6-A858-B051B7389EA8}" srcId="{CE76B97D-2D6E-4B4C-966E-7F14F3DCF6F3}" destId="{C1CF19F7-1FF0-44F4-9FA5-7B439DE176D7}" srcOrd="2" destOrd="0" parTransId="{AB836D09-CBEC-4269-8EE2-C9A7DCD30D6A}" sibTransId="{DC3EDF9C-96AA-44BE-B459-DABEF3C907CD}"/>
    <dgm:cxn modelId="{50C01593-5167-4745-9470-33C4993FAF38}" type="presParOf" srcId="{4A3EF4D7-EF89-405E-BCE3-4B1236D0AAAE}" destId="{80E7040B-33A0-41DC-ABFE-5C764936F78F}" srcOrd="0" destOrd="0" presId="urn:microsoft.com/office/officeart/2009/3/layout/StepUpProcess"/>
    <dgm:cxn modelId="{83130B66-31FE-43F6-A9D4-7BACB0BEF509}" type="presParOf" srcId="{80E7040B-33A0-41DC-ABFE-5C764936F78F}" destId="{54B92496-8396-4ED8-A4BB-60643EFB243A}" srcOrd="0" destOrd="0" presId="urn:microsoft.com/office/officeart/2009/3/layout/StepUpProcess"/>
    <dgm:cxn modelId="{CA02C6A8-9602-4E38-883F-E78EB9FAAEDB}" type="presParOf" srcId="{80E7040B-33A0-41DC-ABFE-5C764936F78F}" destId="{617DA767-6B8E-46E8-8F5C-F096FD9C1164}" srcOrd="1" destOrd="0" presId="urn:microsoft.com/office/officeart/2009/3/layout/StepUpProcess"/>
    <dgm:cxn modelId="{7F20D6AC-A634-497E-92EE-B5314D0BA4E4}" type="presParOf" srcId="{80E7040B-33A0-41DC-ABFE-5C764936F78F}" destId="{25FE2853-19D2-4AA8-9049-0065EDFACFF5}" srcOrd="2" destOrd="0" presId="urn:microsoft.com/office/officeart/2009/3/layout/StepUpProcess"/>
    <dgm:cxn modelId="{66C832FD-A0FD-4A4F-991B-45F963CF3DC3}" type="presParOf" srcId="{4A3EF4D7-EF89-405E-BCE3-4B1236D0AAAE}" destId="{A7994F2A-44C2-4672-90E5-8E29DEED6AA8}" srcOrd="1" destOrd="0" presId="urn:microsoft.com/office/officeart/2009/3/layout/StepUpProcess"/>
    <dgm:cxn modelId="{B6C5016C-85DA-4690-9F0F-66564523470B}" type="presParOf" srcId="{A7994F2A-44C2-4672-90E5-8E29DEED6AA8}" destId="{72E6F756-1561-4BFA-B0F6-87D881E3499F}" srcOrd="0" destOrd="0" presId="urn:microsoft.com/office/officeart/2009/3/layout/StepUpProcess"/>
    <dgm:cxn modelId="{DFDC47D9-D88F-4636-95CC-131BD29D89FD}" type="presParOf" srcId="{4A3EF4D7-EF89-405E-BCE3-4B1236D0AAAE}" destId="{3E330294-CEB4-4E0C-A21E-DE38CD75DBC5}" srcOrd="2" destOrd="0" presId="urn:microsoft.com/office/officeart/2009/3/layout/StepUpProcess"/>
    <dgm:cxn modelId="{AEA9A175-B082-4B2C-8334-7C8DF7BA6E8D}" type="presParOf" srcId="{3E330294-CEB4-4E0C-A21E-DE38CD75DBC5}" destId="{FE4A0ADE-7DDA-47C9-AA14-90D90A35674E}" srcOrd="0" destOrd="0" presId="urn:microsoft.com/office/officeart/2009/3/layout/StepUpProcess"/>
    <dgm:cxn modelId="{30AD20AE-BFF3-4C0A-9681-75D610A3A2EA}" type="presParOf" srcId="{3E330294-CEB4-4E0C-A21E-DE38CD75DBC5}" destId="{8662EC44-A01B-4926-AF1A-95DDEC446BBE}" srcOrd="1" destOrd="0" presId="urn:microsoft.com/office/officeart/2009/3/layout/StepUpProcess"/>
    <dgm:cxn modelId="{436CEB4C-DCC0-4440-BD33-26598AA9D7F0}" type="presParOf" srcId="{3E330294-CEB4-4E0C-A21E-DE38CD75DBC5}" destId="{F6432835-FC0A-4A89-84E0-B2722D2BB739}" srcOrd="2" destOrd="0" presId="urn:microsoft.com/office/officeart/2009/3/layout/StepUpProcess"/>
    <dgm:cxn modelId="{7E998AAA-FCBB-40C3-BF1E-8A85B97A98DF}" type="presParOf" srcId="{4A3EF4D7-EF89-405E-BCE3-4B1236D0AAAE}" destId="{BE6F224C-1225-47AC-AD89-401C2520FE85}" srcOrd="3" destOrd="0" presId="urn:microsoft.com/office/officeart/2009/3/layout/StepUpProcess"/>
    <dgm:cxn modelId="{FDB6F827-9EF8-4D8C-A795-AC66D358B2BD}" type="presParOf" srcId="{BE6F224C-1225-47AC-AD89-401C2520FE85}" destId="{A6FB38D2-0936-45F0-B554-90B60DCF3B0D}" srcOrd="0" destOrd="0" presId="urn:microsoft.com/office/officeart/2009/3/layout/StepUpProcess"/>
    <dgm:cxn modelId="{FE083097-6DA9-483F-A039-D2143B20482D}" type="presParOf" srcId="{4A3EF4D7-EF89-405E-BCE3-4B1236D0AAAE}" destId="{ADDAA669-2906-4288-AE31-C53F8246C126}" srcOrd="4" destOrd="0" presId="urn:microsoft.com/office/officeart/2009/3/layout/StepUpProcess"/>
    <dgm:cxn modelId="{05A42651-E9BA-4935-8EE1-29EF5C8DF007}" type="presParOf" srcId="{ADDAA669-2906-4288-AE31-C53F8246C126}" destId="{9AF9088C-5D1C-4A24-B1E1-F6F8846ECF48}" srcOrd="0" destOrd="0" presId="urn:microsoft.com/office/officeart/2009/3/layout/StepUpProcess"/>
    <dgm:cxn modelId="{B53ED787-6E6A-47BE-8A7A-B56CA1FE8241}" type="presParOf" srcId="{ADDAA669-2906-4288-AE31-C53F8246C126}" destId="{D41ED4E6-F6CB-41B7-B413-EE3878C42247}" srcOrd="1" destOrd="0" presId="urn:microsoft.com/office/officeart/2009/3/layout/StepUpProcess"/>
    <dgm:cxn modelId="{469CC85B-6DB6-43CA-8CE3-73B234A8C54F}" type="presParOf" srcId="{ADDAA669-2906-4288-AE31-C53F8246C126}" destId="{2F1415F4-EEBF-478B-9415-408E3EF8F9F9}" srcOrd="2" destOrd="0" presId="urn:microsoft.com/office/officeart/2009/3/layout/StepUpProcess"/>
    <dgm:cxn modelId="{496937FD-00C1-4096-9F02-4F7348316A09}" type="presParOf" srcId="{4A3EF4D7-EF89-405E-BCE3-4B1236D0AAAE}" destId="{5092F8EF-A12F-4740-8DFF-29D51AD633D8}" srcOrd="5" destOrd="0" presId="urn:microsoft.com/office/officeart/2009/3/layout/StepUpProcess"/>
    <dgm:cxn modelId="{D447F784-2365-48DA-9E41-7B0A27DF968F}" type="presParOf" srcId="{5092F8EF-A12F-4740-8DFF-29D51AD633D8}" destId="{FDCE36CF-A3AD-4C4F-97F2-DBBF2AB01089}" srcOrd="0" destOrd="0" presId="urn:microsoft.com/office/officeart/2009/3/layout/StepUpProcess"/>
    <dgm:cxn modelId="{A1A6158B-E62F-4687-9149-86CEB9D5631D}" type="presParOf" srcId="{4A3EF4D7-EF89-405E-BCE3-4B1236D0AAAE}" destId="{3BE3D7F4-7306-43EB-B0FF-14368CBB2129}" srcOrd="6" destOrd="0" presId="urn:microsoft.com/office/officeart/2009/3/layout/StepUpProcess"/>
    <dgm:cxn modelId="{96D8DB58-2FFD-4260-AEE4-7F5E8D4B854C}" type="presParOf" srcId="{3BE3D7F4-7306-43EB-B0FF-14368CBB2129}" destId="{30D22FE5-301F-4591-964E-AD7FFBFAD54B}" srcOrd="0" destOrd="0" presId="urn:microsoft.com/office/officeart/2009/3/layout/StepUpProcess"/>
    <dgm:cxn modelId="{AC66278A-24BD-4363-9BAC-CA34AD04B3C6}" type="presParOf" srcId="{3BE3D7F4-7306-43EB-B0FF-14368CBB2129}" destId="{0E79FF8C-2E97-4852-8997-17B6821167F9}" srcOrd="1" destOrd="0" presId="urn:microsoft.com/office/officeart/2009/3/layout/StepUpProcess"/>
    <dgm:cxn modelId="{C26FCF3B-7423-4370-8DAC-3FB41768FD9B}" type="presParOf" srcId="{3BE3D7F4-7306-43EB-B0FF-14368CBB2129}" destId="{64637C5D-2A40-48BE-8188-F4C0633E1E10}" srcOrd="2" destOrd="0" presId="urn:microsoft.com/office/officeart/2009/3/layout/StepUpProcess"/>
    <dgm:cxn modelId="{26AB2E26-1346-49BC-812B-82CC2EE075BC}" type="presParOf" srcId="{4A3EF4D7-EF89-405E-BCE3-4B1236D0AAAE}" destId="{EF04C6E5-D8AE-45C2-9DE5-0AACDE846E11}" srcOrd="7" destOrd="0" presId="urn:microsoft.com/office/officeart/2009/3/layout/StepUpProcess"/>
    <dgm:cxn modelId="{8D52BBC0-EE3A-493C-9C85-97594C692554}" type="presParOf" srcId="{EF04C6E5-D8AE-45C2-9DE5-0AACDE846E11}" destId="{C327C7E4-A36B-422F-B0EC-DE546A30B8DC}" srcOrd="0" destOrd="0" presId="urn:microsoft.com/office/officeart/2009/3/layout/StepUpProcess"/>
    <dgm:cxn modelId="{2CD4550E-9E64-4C66-9E95-5D5542D2857C}" type="presParOf" srcId="{4A3EF4D7-EF89-405E-BCE3-4B1236D0AAAE}" destId="{277CC39F-E4B3-4568-ADD9-9C8C4DE7E0F8}" srcOrd="8" destOrd="0" presId="urn:microsoft.com/office/officeart/2009/3/layout/StepUpProcess"/>
    <dgm:cxn modelId="{EB4870A0-0A0F-4311-BA6C-608636370C09}" type="presParOf" srcId="{277CC39F-E4B3-4568-ADD9-9C8C4DE7E0F8}" destId="{D900D4AB-7107-4A2D-8C78-5D7F5E738746}" srcOrd="0" destOrd="0" presId="urn:microsoft.com/office/officeart/2009/3/layout/StepUpProcess"/>
    <dgm:cxn modelId="{57C3958B-F58A-4E95-B3CC-F762F7E06D28}" type="presParOf" srcId="{277CC39F-E4B3-4568-ADD9-9C8C4DE7E0F8}" destId="{23F546D6-EA99-4164-BE75-00839603814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4C4CDA-F2A3-4918-AC6B-44C99F0B0A02}" type="doc">
      <dgm:prSet loTypeId="urn:microsoft.com/office/officeart/2005/8/layout/hList1" loCatId="list" qsTypeId="urn:microsoft.com/office/officeart/2005/8/quickstyle/3d5" qsCatId="3D" csTypeId="urn:microsoft.com/office/officeart/2005/8/colors/accent1_2" csCatId="accent1" phldr="1"/>
      <dgm:spPr/>
      <dgm:t>
        <a:bodyPr/>
        <a:lstStyle/>
        <a:p>
          <a:endParaRPr lang="en-US"/>
        </a:p>
      </dgm:t>
    </dgm:pt>
    <dgm:pt modelId="{32A8C678-6373-4F4F-B728-5586D1AC6A75}">
      <dgm:prSet phldrT="[Text]"/>
      <dgm:spPr/>
      <dgm:t>
        <a:bodyPr/>
        <a:lstStyle/>
        <a:p>
          <a:r>
            <a:rPr lang="en-US" dirty="0" smtClean="0"/>
            <a:t>General</a:t>
          </a:r>
          <a:endParaRPr lang="en-US" dirty="0"/>
        </a:p>
      </dgm:t>
    </dgm:pt>
    <dgm:pt modelId="{5A5871E2-6438-45E4-BB4B-4A948DBEAC0B}" type="parTrans" cxnId="{AF531683-FC7E-42EA-952F-2A27E3C5A0A5}">
      <dgm:prSet/>
      <dgm:spPr/>
      <dgm:t>
        <a:bodyPr/>
        <a:lstStyle/>
        <a:p>
          <a:endParaRPr lang="en-US"/>
        </a:p>
      </dgm:t>
    </dgm:pt>
    <dgm:pt modelId="{01561B82-361E-4633-8691-55A85359694F}" type="sibTrans" cxnId="{AF531683-FC7E-42EA-952F-2A27E3C5A0A5}">
      <dgm:prSet/>
      <dgm:spPr/>
      <dgm:t>
        <a:bodyPr/>
        <a:lstStyle/>
        <a:p>
          <a:endParaRPr lang="en-US"/>
        </a:p>
      </dgm:t>
    </dgm:pt>
    <dgm:pt modelId="{94FB3EF2-6CF0-4D50-B16A-7E51987DECC1}">
      <dgm:prSet phldrT="[Text]"/>
      <dgm:spPr/>
      <dgm:t>
        <a:bodyPr/>
        <a:lstStyle/>
        <a:p>
          <a:r>
            <a:rPr lang="en-US" dirty="0" smtClean="0"/>
            <a:t>File options</a:t>
          </a:r>
          <a:endParaRPr lang="en-US" dirty="0"/>
        </a:p>
      </dgm:t>
    </dgm:pt>
    <dgm:pt modelId="{4B768676-AA92-475E-BB68-55E6871F0D8F}" type="parTrans" cxnId="{A938A2F4-A04E-4EE5-85CC-36D6D2419ABA}">
      <dgm:prSet/>
      <dgm:spPr/>
      <dgm:t>
        <a:bodyPr/>
        <a:lstStyle/>
        <a:p>
          <a:endParaRPr lang="en-US"/>
        </a:p>
      </dgm:t>
    </dgm:pt>
    <dgm:pt modelId="{11884B5A-A59A-49FE-A06E-9FAE81B53F7C}" type="sibTrans" cxnId="{A938A2F4-A04E-4EE5-85CC-36D6D2419ABA}">
      <dgm:prSet/>
      <dgm:spPr/>
      <dgm:t>
        <a:bodyPr/>
        <a:lstStyle/>
        <a:p>
          <a:endParaRPr lang="en-US"/>
        </a:p>
      </dgm:t>
    </dgm:pt>
    <dgm:pt modelId="{C0495C1E-C7D8-4678-B591-B50C8EF67EB7}">
      <dgm:prSet phldrT="[Text]"/>
      <dgm:spPr/>
      <dgm:t>
        <a:bodyPr/>
        <a:lstStyle/>
        <a:p>
          <a:r>
            <a:rPr lang="en-US" dirty="0" smtClean="0"/>
            <a:t>Version update check</a:t>
          </a:r>
          <a:endParaRPr lang="en-US" dirty="0"/>
        </a:p>
      </dgm:t>
    </dgm:pt>
    <dgm:pt modelId="{ED804BC4-6603-418B-92B8-BDCCD5E4E156}" type="parTrans" cxnId="{9B7E7DCA-16E3-4DD1-938F-49482822B080}">
      <dgm:prSet/>
      <dgm:spPr/>
      <dgm:t>
        <a:bodyPr/>
        <a:lstStyle/>
        <a:p>
          <a:endParaRPr lang="en-US"/>
        </a:p>
      </dgm:t>
    </dgm:pt>
    <dgm:pt modelId="{563BF468-4F78-44E8-8994-581738B1F554}" type="sibTrans" cxnId="{9B7E7DCA-16E3-4DD1-938F-49482822B080}">
      <dgm:prSet/>
      <dgm:spPr/>
      <dgm:t>
        <a:bodyPr/>
        <a:lstStyle/>
        <a:p>
          <a:endParaRPr lang="en-US"/>
        </a:p>
      </dgm:t>
    </dgm:pt>
    <dgm:pt modelId="{8D9EF140-815E-4D18-B0A5-DC559C98A99B}">
      <dgm:prSet phldrT="[Text]"/>
      <dgm:spPr/>
      <dgm:t>
        <a:bodyPr/>
        <a:lstStyle/>
        <a:p>
          <a:r>
            <a:rPr lang="en-US" dirty="0" smtClean="0"/>
            <a:t>Project</a:t>
          </a:r>
          <a:endParaRPr lang="en-US" dirty="0"/>
        </a:p>
      </dgm:t>
    </dgm:pt>
    <dgm:pt modelId="{A91B02EE-55AD-40A5-8F5F-4ACA2E710D40}" type="parTrans" cxnId="{8660EC45-5FBC-4BC3-B860-4BCF62D342FF}">
      <dgm:prSet/>
      <dgm:spPr/>
      <dgm:t>
        <a:bodyPr/>
        <a:lstStyle/>
        <a:p>
          <a:endParaRPr lang="en-US"/>
        </a:p>
      </dgm:t>
    </dgm:pt>
    <dgm:pt modelId="{48075141-2C9D-46AD-9183-9BF9C9E2AE26}" type="sibTrans" cxnId="{8660EC45-5FBC-4BC3-B860-4BCF62D342FF}">
      <dgm:prSet/>
      <dgm:spPr/>
      <dgm:t>
        <a:bodyPr/>
        <a:lstStyle/>
        <a:p>
          <a:endParaRPr lang="en-US"/>
        </a:p>
      </dgm:t>
    </dgm:pt>
    <dgm:pt modelId="{C1306A10-1DDE-4A69-A9ED-46C73C1AA53A}">
      <dgm:prSet phldrT="[Text]"/>
      <dgm:spPr/>
      <dgm:t>
        <a:bodyPr/>
        <a:lstStyle/>
        <a:p>
          <a:r>
            <a:rPr lang="en-US" dirty="0" smtClean="0"/>
            <a:t>Code/location</a:t>
          </a:r>
          <a:endParaRPr lang="en-US" dirty="0"/>
        </a:p>
      </dgm:t>
    </dgm:pt>
    <dgm:pt modelId="{70708330-ECA3-42CE-BE84-E25E2498DA1E}" type="parTrans" cxnId="{2D37354D-07B1-49D0-A108-2323360A1867}">
      <dgm:prSet/>
      <dgm:spPr/>
      <dgm:t>
        <a:bodyPr/>
        <a:lstStyle/>
        <a:p>
          <a:endParaRPr lang="en-US"/>
        </a:p>
      </dgm:t>
    </dgm:pt>
    <dgm:pt modelId="{AF896405-B5AC-40EE-8294-126A9E2031C6}" type="sibTrans" cxnId="{2D37354D-07B1-49D0-A108-2323360A1867}">
      <dgm:prSet/>
      <dgm:spPr/>
      <dgm:t>
        <a:bodyPr/>
        <a:lstStyle/>
        <a:p>
          <a:endParaRPr lang="en-US"/>
        </a:p>
      </dgm:t>
    </dgm:pt>
    <dgm:pt modelId="{E550649B-6330-494F-A432-E607FC0C7510}">
      <dgm:prSet phldrT="[Text]"/>
      <dgm:spPr/>
      <dgm:t>
        <a:bodyPr/>
        <a:lstStyle/>
        <a:p>
          <a:r>
            <a:rPr lang="en-US" dirty="0" smtClean="0"/>
            <a:t>Envelope</a:t>
          </a:r>
          <a:endParaRPr lang="en-US" dirty="0"/>
        </a:p>
      </dgm:t>
    </dgm:pt>
    <dgm:pt modelId="{4C69BA76-B506-4331-BDEA-3DF851186476}" type="parTrans" cxnId="{EADFA0F3-C82E-4731-A8E7-8E3C66E39F10}">
      <dgm:prSet/>
      <dgm:spPr/>
      <dgm:t>
        <a:bodyPr/>
        <a:lstStyle/>
        <a:p>
          <a:endParaRPr lang="en-US"/>
        </a:p>
      </dgm:t>
    </dgm:pt>
    <dgm:pt modelId="{9439DA2C-3F3E-4F63-8D02-CC4B16F9234B}" type="sibTrans" cxnId="{EADFA0F3-C82E-4731-A8E7-8E3C66E39F10}">
      <dgm:prSet/>
      <dgm:spPr/>
      <dgm:t>
        <a:bodyPr/>
        <a:lstStyle/>
        <a:p>
          <a:endParaRPr lang="en-US"/>
        </a:p>
      </dgm:t>
    </dgm:pt>
    <dgm:pt modelId="{D52145AC-7D09-47A1-BDA8-7641D359A977}">
      <dgm:prSet phldrT="[Text]"/>
      <dgm:spPr/>
      <dgm:t>
        <a:bodyPr/>
        <a:lstStyle/>
        <a:p>
          <a:r>
            <a:rPr lang="en-US" dirty="0" smtClean="0"/>
            <a:t>Applicant</a:t>
          </a:r>
          <a:endParaRPr lang="en-US" dirty="0"/>
        </a:p>
      </dgm:t>
    </dgm:pt>
    <dgm:pt modelId="{A6560B65-BF85-4DAB-90D9-5B62BAF7E3EF}" type="parTrans" cxnId="{91E969F8-00FF-477F-8CCF-2FA627371D14}">
      <dgm:prSet/>
      <dgm:spPr/>
      <dgm:t>
        <a:bodyPr/>
        <a:lstStyle/>
        <a:p>
          <a:endParaRPr lang="en-US"/>
        </a:p>
      </dgm:t>
    </dgm:pt>
    <dgm:pt modelId="{5B8B6003-01A4-46C4-945B-79A6C9ABCD9B}" type="sibTrans" cxnId="{91E969F8-00FF-477F-8CCF-2FA627371D14}">
      <dgm:prSet/>
      <dgm:spPr/>
      <dgm:t>
        <a:bodyPr/>
        <a:lstStyle/>
        <a:p>
          <a:endParaRPr lang="en-US"/>
        </a:p>
      </dgm:t>
    </dgm:pt>
    <dgm:pt modelId="{E53AF7C3-7AF8-4662-8E04-E45EFA4A3346}">
      <dgm:prSet phldrT="[Text]"/>
      <dgm:spPr/>
      <dgm:t>
        <a:bodyPr/>
        <a:lstStyle/>
        <a:p>
          <a:r>
            <a:rPr lang="en-US" dirty="0" smtClean="0"/>
            <a:t>Project details</a:t>
          </a:r>
          <a:endParaRPr lang="en-US" dirty="0"/>
        </a:p>
      </dgm:t>
    </dgm:pt>
    <dgm:pt modelId="{7674A808-F818-4FF6-8E13-F2EC75CFBE08}" type="parTrans" cxnId="{C68A9CD0-FDCB-48B4-8514-FD1FB842D36C}">
      <dgm:prSet/>
      <dgm:spPr/>
      <dgm:t>
        <a:bodyPr/>
        <a:lstStyle/>
        <a:p>
          <a:endParaRPr lang="en-US"/>
        </a:p>
      </dgm:t>
    </dgm:pt>
    <dgm:pt modelId="{555F3AB2-F65D-4540-AED7-D0FA5AA8E71A}" type="sibTrans" cxnId="{C68A9CD0-FDCB-48B4-8514-FD1FB842D36C}">
      <dgm:prSet/>
      <dgm:spPr/>
      <dgm:t>
        <a:bodyPr/>
        <a:lstStyle/>
        <a:p>
          <a:endParaRPr lang="en-US"/>
        </a:p>
      </dgm:t>
    </dgm:pt>
    <dgm:pt modelId="{814A75B0-424F-4F2D-BA67-D906F706C629}">
      <dgm:prSet phldrT="[Text]"/>
      <dgm:spPr/>
      <dgm:t>
        <a:bodyPr/>
        <a:lstStyle/>
        <a:p>
          <a:r>
            <a:rPr lang="en-US" dirty="0" smtClean="0"/>
            <a:t>Reports</a:t>
          </a:r>
          <a:endParaRPr lang="en-US" dirty="0"/>
        </a:p>
      </dgm:t>
    </dgm:pt>
    <dgm:pt modelId="{AAAEB7BB-C57C-42A8-A1E6-14D5E56B82B5}" type="parTrans" cxnId="{B30DA93D-5CE1-41B3-98FC-BF7CB309F17E}">
      <dgm:prSet/>
      <dgm:spPr/>
      <dgm:t>
        <a:bodyPr/>
        <a:lstStyle/>
        <a:p>
          <a:endParaRPr lang="en-US"/>
        </a:p>
      </dgm:t>
    </dgm:pt>
    <dgm:pt modelId="{5B84AF23-12E9-41C3-AF93-9BB8D3F390DA}" type="sibTrans" cxnId="{B30DA93D-5CE1-41B3-98FC-BF7CB309F17E}">
      <dgm:prSet/>
      <dgm:spPr/>
      <dgm:t>
        <a:bodyPr/>
        <a:lstStyle/>
        <a:p>
          <a:endParaRPr lang="en-US"/>
        </a:p>
      </dgm:t>
    </dgm:pt>
    <dgm:pt modelId="{6AAD1BBF-4544-41AB-9A10-B89761059798}">
      <dgm:prSet phldrT="[Text]"/>
      <dgm:spPr/>
      <dgm:t>
        <a:bodyPr/>
        <a:lstStyle/>
        <a:p>
          <a:r>
            <a:rPr lang="en-US" dirty="0" smtClean="0"/>
            <a:t>Signatures</a:t>
          </a:r>
          <a:endParaRPr lang="en-US" dirty="0"/>
        </a:p>
      </dgm:t>
    </dgm:pt>
    <dgm:pt modelId="{8891B9B1-BC47-4518-8353-8F3E1CD1474D}" type="parTrans" cxnId="{C1E835B4-7D5C-43B7-BB07-5A635AD81524}">
      <dgm:prSet/>
      <dgm:spPr/>
      <dgm:t>
        <a:bodyPr/>
        <a:lstStyle/>
        <a:p>
          <a:endParaRPr lang="en-US"/>
        </a:p>
      </dgm:t>
    </dgm:pt>
    <dgm:pt modelId="{CAB8EE92-60CC-48E6-9F42-B86809825245}" type="sibTrans" cxnId="{C1E835B4-7D5C-43B7-BB07-5A635AD81524}">
      <dgm:prSet/>
      <dgm:spPr/>
      <dgm:t>
        <a:bodyPr/>
        <a:lstStyle/>
        <a:p>
          <a:endParaRPr lang="en-US"/>
        </a:p>
      </dgm:t>
    </dgm:pt>
    <dgm:pt modelId="{89666FEE-7476-48AB-B679-8B5E4EEE1961}">
      <dgm:prSet phldrT="[Text]"/>
      <dgm:spPr/>
      <dgm:t>
        <a:bodyPr/>
        <a:lstStyle/>
        <a:p>
          <a:r>
            <a:rPr lang="en-US" dirty="0" smtClean="0"/>
            <a:t>Upload usage data</a:t>
          </a:r>
          <a:endParaRPr lang="en-US" dirty="0"/>
        </a:p>
      </dgm:t>
    </dgm:pt>
    <dgm:pt modelId="{66A8534E-7AE0-440E-B6B8-98DCACBFA86D}" type="parTrans" cxnId="{4071CCB8-A661-4210-9B33-BD5AD2E68986}">
      <dgm:prSet/>
      <dgm:spPr/>
      <dgm:t>
        <a:bodyPr/>
        <a:lstStyle/>
        <a:p>
          <a:endParaRPr lang="en-US"/>
        </a:p>
      </dgm:t>
    </dgm:pt>
    <dgm:pt modelId="{634B43B9-D6D6-4B99-9C3A-196C22B34C81}" type="sibTrans" cxnId="{4071CCB8-A661-4210-9B33-BD5AD2E68986}">
      <dgm:prSet/>
      <dgm:spPr/>
      <dgm:t>
        <a:bodyPr/>
        <a:lstStyle/>
        <a:p>
          <a:endParaRPr lang="en-US"/>
        </a:p>
      </dgm:t>
    </dgm:pt>
    <dgm:pt modelId="{ED7D8C19-2BC4-45D6-9586-9814791F68E3}">
      <dgm:prSet phldrT="[Text]"/>
      <dgm:spPr/>
      <dgm:t>
        <a:bodyPr/>
        <a:lstStyle/>
        <a:p>
          <a:r>
            <a:rPr lang="en-US" dirty="0" smtClean="0"/>
            <a:t>Email reports</a:t>
          </a:r>
          <a:endParaRPr lang="en-US" dirty="0"/>
        </a:p>
      </dgm:t>
    </dgm:pt>
    <dgm:pt modelId="{018B5A06-D152-475D-90C5-106399DCD73B}" type="parTrans" cxnId="{A40F0396-D90C-4A38-B991-138F66A05F83}">
      <dgm:prSet/>
      <dgm:spPr/>
      <dgm:t>
        <a:bodyPr/>
        <a:lstStyle/>
        <a:p>
          <a:endParaRPr lang="en-US"/>
        </a:p>
      </dgm:t>
    </dgm:pt>
    <dgm:pt modelId="{A5F71536-6DD6-4D1E-9971-0016DF58345E}" type="sibTrans" cxnId="{A40F0396-D90C-4A38-B991-138F66A05F83}">
      <dgm:prSet/>
      <dgm:spPr/>
      <dgm:t>
        <a:bodyPr/>
        <a:lstStyle/>
        <a:p>
          <a:endParaRPr lang="en-US"/>
        </a:p>
      </dgm:t>
    </dgm:pt>
    <dgm:pt modelId="{A40AE9D4-5CDC-4BE4-B868-5A02CEFB50AF}" type="pres">
      <dgm:prSet presAssocID="{674C4CDA-F2A3-4918-AC6B-44C99F0B0A02}" presName="Name0" presStyleCnt="0">
        <dgm:presLayoutVars>
          <dgm:dir/>
          <dgm:animLvl val="lvl"/>
          <dgm:resizeHandles val="exact"/>
        </dgm:presLayoutVars>
      </dgm:prSet>
      <dgm:spPr/>
      <dgm:t>
        <a:bodyPr/>
        <a:lstStyle/>
        <a:p>
          <a:endParaRPr lang="en-US"/>
        </a:p>
      </dgm:t>
    </dgm:pt>
    <dgm:pt modelId="{1A566710-72FD-4BF2-BF82-832125AC87DE}" type="pres">
      <dgm:prSet presAssocID="{32A8C678-6373-4F4F-B728-5586D1AC6A75}" presName="composite" presStyleCnt="0"/>
      <dgm:spPr/>
    </dgm:pt>
    <dgm:pt modelId="{84691DF5-E775-4791-BD32-66E21DF4D140}" type="pres">
      <dgm:prSet presAssocID="{32A8C678-6373-4F4F-B728-5586D1AC6A75}" presName="parTx" presStyleLbl="alignNode1" presStyleIdx="0" presStyleCnt="4" custLinFactNeighborX="-5136">
        <dgm:presLayoutVars>
          <dgm:chMax val="0"/>
          <dgm:chPref val="0"/>
          <dgm:bulletEnabled val="1"/>
        </dgm:presLayoutVars>
      </dgm:prSet>
      <dgm:spPr/>
      <dgm:t>
        <a:bodyPr/>
        <a:lstStyle/>
        <a:p>
          <a:endParaRPr lang="en-US"/>
        </a:p>
      </dgm:t>
    </dgm:pt>
    <dgm:pt modelId="{C98F20B1-BD45-4D7F-9040-F89430FA09E0}" type="pres">
      <dgm:prSet presAssocID="{32A8C678-6373-4F4F-B728-5586D1AC6A75}" presName="desTx" presStyleLbl="alignAccFollowNode1" presStyleIdx="0" presStyleCnt="4">
        <dgm:presLayoutVars>
          <dgm:bulletEnabled val="1"/>
        </dgm:presLayoutVars>
      </dgm:prSet>
      <dgm:spPr/>
      <dgm:t>
        <a:bodyPr/>
        <a:lstStyle/>
        <a:p>
          <a:endParaRPr lang="en-US"/>
        </a:p>
      </dgm:t>
    </dgm:pt>
    <dgm:pt modelId="{8A978CF0-EBCE-4AA4-8E52-70864C722C94}" type="pres">
      <dgm:prSet presAssocID="{01561B82-361E-4633-8691-55A85359694F}" presName="space" presStyleCnt="0"/>
      <dgm:spPr/>
    </dgm:pt>
    <dgm:pt modelId="{4549D688-736E-4042-A63E-3FDF8FC0B5FD}" type="pres">
      <dgm:prSet presAssocID="{8D9EF140-815E-4D18-B0A5-DC559C98A99B}" presName="composite" presStyleCnt="0"/>
      <dgm:spPr/>
    </dgm:pt>
    <dgm:pt modelId="{7202644F-51B8-4457-8D6F-101F42CC7284}" type="pres">
      <dgm:prSet presAssocID="{8D9EF140-815E-4D18-B0A5-DC559C98A99B}" presName="parTx" presStyleLbl="alignNode1" presStyleIdx="1" presStyleCnt="4">
        <dgm:presLayoutVars>
          <dgm:chMax val="0"/>
          <dgm:chPref val="0"/>
          <dgm:bulletEnabled val="1"/>
        </dgm:presLayoutVars>
      </dgm:prSet>
      <dgm:spPr/>
      <dgm:t>
        <a:bodyPr/>
        <a:lstStyle/>
        <a:p>
          <a:endParaRPr lang="en-US"/>
        </a:p>
      </dgm:t>
    </dgm:pt>
    <dgm:pt modelId="{DCFE842B-3303-444F-BB14-C05B35168B5A}" type="pres">
      <dgm:prSet presAssocID="{8D9EF140-815E-4D18-B0A5-DC559C98A99B}" presName="desTx" presStyleLbl="alignAccFollowNode1" presStyleIdx="1" presStyleCnt="4">
        <dgm:presLayoutVars>
          <dgm:bulletEnabled val="1"/>
        </dgm:presLayoutVars>
      </dgm:prSet>
      <dgm:spPr/>
      <dgm:t>
        <a:bodyPr/>
        <a:lstStyle/>
        <a:p>
          <a:endParaRPr lang="en-US"/>
        </a:p>
      </dgm:t>
    </dgm:pt>
    <dgm:pt modelId="{EFF99977-E9EC-4AF8-BB49-E98B82A2E040}" type="pres">
      <dgm:prSet presAssocID="{48075141-2C9D-46AD-9183-9BF9C9E2AE26}" presName="space" presStyleCnt="0"/>
      <dgm:spPr/>
    </dgm:pt>
    <dgm:pt modelId="{6B2FA283-4A9B-4757-AA39-987CEFAECDC2}" type="pres">
      <dgm:prSet presAssocID="{D52145AC-7D09-47A1-BDA8-7641D359A977}" presName="composite" presStyleCnt="0"/>
      <dgm:spPr/>
    </dgm:pt>
    <dgm:pt modelId="{3F9E9C52-0315-4A90-B01B-5FE3FEA3D446}" type="pres">
      <dgm:prSet presAssocID="{D52145AC-7D09-47A1-BDA8-7641D359A977}" presName="parTx" presStyleLbl="alignNode1" presStyleIdx="2" presStyleCnt="4">
        <dgm:presLayoutVars>
          <dgm:chMax val="0"/>
          <dgm:chPref val="0"/>
          <dgm:bulletEnabled val="1"/>
        </dgm:presLayoutVars>
      </dgm:prSet>
      <dgm:spPr/>
      <dgm:t>
        <a:bodyPr/>
        <a:lstStyle/>
        <a:p>
          <a:endParaRPr lang="en-US"/>
        </a:p>
      </dgm:t>
    </dgm:pt>
    <dgm:pt modelId="{A1ABAABA-CC9B-49C4-BC8C-51623F6E7656}" type="pres">
      <dgm:prSet presAssocID="{D52145AC-7D09-47A1-BDA8-7641D359A977}" presName="desTx" presStyleLbl="alignAccFollowNode1" presStyleIdx="2" presStyleCnt="4">
        <dgm:presLayoutVars>
          <dgm:bulletEnabled val="1"/>
        </dgm:presLayoutVars>
      </dgm:prSet>
      <dgm:spPr/>
      <dgm:t>
        <a:bodyPr/>
        <a:lstStyle/>
        <a:p>
          <a:endParaRPr lang="en-US"/>
        </a:p>
      </dgm:t>
    </dgm:pt>
    <dgm:pt modelId="{A6065037-B763-44B1-B808-41D7D7692FD7}" type="pres">
      <dgm:prSet presAssocID="{5B8B6003-01A4-46C4-945B-79A6C9ABCD9B}" presName="space" presStyleCnt="0"/>
      <dgm:spPr/>
    </dgm:pt>
    <dgm:pt modelId="{1C90CC3E-3B53-47B3-AB5D-14DABB8AE883}" type="pres">
      <dgm:prSet presAssocID="{814A75B0-424F-4F2D-BA67-D906F706C629}" presName="composite" presStyleCnt="0"/>
      <dgm:spPr/>
    </dgm:pt>
    <dgm:pt modelId="{C5BFDEAD-1E84-4927-BBA3-65504F720CEA}" type="pres">
      <dgm:prSet presAssocID="{814A75B0-424F-4F2D-BA67-D906F706C629}" presName="parTx" presStyleLbl="alignNode1" presStyleIdx="3" presStyleCnt="4">
        <dgm:presLayoutVars>
          <dgm:chMax val="0"/>
          <dgm:chPref val="0"/>
          <dgm:bulletEnabled val="1"/>
        </dgm:presLayoutVars>
      </dgm:prSet>
      <dgm:spPr/>
      <dgm:t>
        <a:bodyPr/>
        <a:lstStyle/>
        <a:p>
          <a:endParaRPr lang="en-US"/>
        </a:p>
      </dgm:t>
    </dgm:pt>
    <dgm:pt modelId="{700D4F5D-DC23-4016-A9B5-A8BD8D14ED70}" type="pres">
      <dgm:prSet presAssocID="{814A75B0-424F-4F2D-BA67-D906F706C629}" presName="desTx" presStyleLbl="alignAccFollowNode1" presStyleIdx="3" presStyleCnt="4">
        <dgm:presLayoutVars>
          <dgm:bulletEnabled val="1"/>
        </dgm:presLayoutVars>
      </dgm:prSet>
      <dgm:spPr/>
      <dgm:t>
        <a:bodyPr/>
        <a:lstStyle/>
        <a:p>
          <a:endParaRPr lang="en-US"/>
        </a:p>
      </dgm:t>
    </dgm:pt>
  </dgm:ptLst>
  <dgm:cxnLst>
    <dgm:cxn modelId="{A938A2F4-A04E-4EE5-85CC-36D6D2419ABA}" srcId="{32A8C678-6373-4F4F-B728-5586D1AC6A75}" destId="{94FB3EF2-6CF0-4D50-B16A-7E51987DECC1}" srcOrd="0" destOrd="0" parTransId="{4B768676-AA92-475E-BB68-55E6871F0D8F}" sibTransId="{11884B5A-A59A-49FE-A06E-9FAE81B53F7C}"/>
    <dgm:cxn modelId="{BBF6CDDC-829F-4456-895C-B97BDC584010}" type="presOf" srcId="{8D9EF140-815E-4D18-B0A5-DC559C98A99B}" destId="{7202644F-51B8-4457-8D6F-101F42CC7284}" srcOrd="0" destOrd="0" presId="urn:microsoft.com/office/officeart/2005/8/layout/hList1"/>
    <dgm:cxn modelId="{2D37354D-07B1-49D0-A108-2323360A1867}" srcId="{8D9EF140-815E-4D18-B0A5-DC559C98A99B}" destId="{C1306A10-1DDE-4A69-A9ED-46C73C1AA53A}" srcOrd="0" destOrd="0" parTransId="{70708330-ECA3-42CE-BE84-E25E2498DA1E}" sibTransId="{AF896405-B5AC-40EE-8294-126A9E2031C6}"/>
    <dgm:cxn modelId="{B30DA93D-5CE1-41B3-98FC-BF7CB309F17E}" srcId="{674C4CDA-F2A3-4918-AC6B-44C99F0B0A02}" destId="{814A75B0-424F-4F2D-BA67-D906F706C629}" srcOrd="3" destOrd="0" parTransId="{AAAEB7BB-C57C-42A8-A1E6-14D5E56B82B5}" sibTransId="{5B84AF23-12E9-41C3-AF93-9BB8D3F390DA}"/>
    <dgm:cxn modelId="{A40F0396-D90C-4A38-B991-138F66A05F83}" srcId="{814A75B0-424F-4F2D-BA67-D906F706C629}" destId="{ED7D8C19-2BC4-45D6-9586-9814791F68E3}" srcOrd="1" destOrd="0" parTransId="{018B5A06-D152-475D-90C5-106399DCD73B}" sibTransId="{A5F71536-6DD6-4D1E-9971-0016DF58345E}"/>
    <dgm:cxn modelId="{EADFA0F3-C82E-4731-A8E7-8E3C66E39F10}" srcId="{8D9EF140-815E-4D18-B0A5-DC559C98A99B}" destId="{E550649B-6330-494F-A432-E607FC0C7510}" srcOrd="1" destOrd="0" parTransId="{4C69BA76-B506-4331-BDEA-3DF851186476}" sibTransId="{9439DA2C-3F3E-4F63-8D02-CC4B16F9234B}"/>
    <dgm:cxn modelId="{AF531683-FC7E-42EA-952F-2A27E3C5A0A5}" srcId="{674C4CDA-F2A3-4918-AC6B-44C99F0B0A02}" destId="{32A8C678-6373-4F4F-B728-5586D1AC6A75}" srcOrd="0" destOrd="0" parTransId="{5A5871E2-6438-45E4-BB4B-4A948DBEAC0B}" sibTransId="{01561B82-361E-4633-8691-55A85359694F}"/>
    <dgm:cxn modelId="{A7760A6C-0D72-4953-89CE-76132E9A8BFE}" type="presOf" srcId="{E53AF7C3-7AF8-4662-8E04-E45EFA4A3346}" destId="{A1ABAABA-CC9B-49C4-BC8C-51623F6E7656}" srcOrd="0" destOrd="0" presId="urn:microsoft.com/office/officeart/2005/8/layout/hList1"/>
    <dgm:cxn modelId="{4071CCB8-A661-4210-9B33-BD5AD2E68986}" srcId="{32A8C678-6373-4F4F-B728-5586D1AC6A75}" destId="{89666FEE-7476-48AB-B679-8B5E4EEE1961}" srcOrd="2" destOrd="0" parTransId="{66A8534E-7AE0-440E-B6B8-98DCACBFA86D}" sibTransId="{634B43B9-D6D6-4B99-9C3A-196C22B34C81}"/>
    <dgm:cxn modelId="{91E969F8-00FF-477F-8CCF-2FA627371D14}" srcId="{674C4CDA-F2A3-4918-AC6B-44C99F0B0A02}" destId="{D52145AC-7D09-47A1-BDA8-7641D359A977}" srcOrd="2" destOrd="0" parTransId="{A6560B65-BF85-4DAB-90D9-5B62BAF7E3EF}" sibTransId="{5B8B6003-01A4-46C4-945B-79A6C9ABCD9B}"/>
    <dgm:cxn modelId="{3CC413E2-7DCD-400B-B551-B232EEA0CB52}" type="presOf" srcId="{674C4CDA-F2A3-4918-AC6B-44C99F0B0A02}" destId="{A40AE9D4-5CDC-4BE4-B868-5A02CEFB50AF}" srcOrd="0" destOrd="0" presId="urn:microsoft.com/office/officeart/2005/8/layout/hList1"/>
    <dgm:cxn modelId="{3DAE0A8B-1762-46C7-B996-91A0664C9763}" type="presOf" srcId="{D52145AC-7D09-47A1-BDA8-7641D359A977}" destId="{3F9E9C52-0315-4A90-B01B-5FE3FEA3D446}" srcOrd="0" destOrd="0" presId="urn:microsoft.com/office/officeart/2005/8/layout/hList1"/>
    <dgm:cxn modelId="{E660B86A-604B-4D23-8E61-A0B85FB30744}" type="presOf" srcId="{89666FEE-7476-48AB-B679-8B5E4EEE1961}" destId="{C98F20B1-BD45-4D7F-9040-F89430FA09E0}" srcOrd="0" destOrd="2" presId="urn:microsoft.com/office/officeart/2005/8/layout/hList1"/>
    <dgm:cxn modelId="{879A20F2-2480-40D4-903E-3BDB547A3B98}" type="presOf" srcId="{32A8C678-6373-4F4F-B728-5586D1AC6A75}" destId="{84691DF5-E775-4791-BD32-66E21DF4D140}" srcOrd="0" destOrd="0" presId="urn:microsoft.com/office/officeart/2005/8/layout/hList1"/>
    <dgm:cxn modelId="{8660EC45-5FBC-4BC3-B860-4BCF62D342FF}" srcId="{674C4CDA-F2A3-4918-AC6B-44C99F0B0A02}" destId="{8D9EF140-815E-4D18-B0A5-DC559C98A99B}" srcOrd="1" destOrd="0" parTransId="{A91B02EE-55AD-40A5-8F5F-4ACA2E710D40}" sibTransId="{48075141-2C9D-46AD-9183-9BF9C9E2AE26}"/>
    <dgm:cxn modelId="{E94365BF-11AA-4A23-AD39-B28FD8C4C7B5}" type="presOf" srcId="{94FB3EF2-6CF0-4D50-B16A-7E51987DECC1}" destId="{C98F20B1-BD45-4D7F-9040-F89430FA09E0}" srcOrd="0" destOrd="0" presId="urn:microsoft.com/office/officeart/2005/8/layout/hList1"/>
    <dgm:cxn modelId="{A863F5A7-F3E8-4661-AEA8-287E7EA9D643}" type="presOf" srcId="{C1306A10-1DDE-4A69-A9ED-46C73C1AA53A}" destId="{DCFE842B-3303-444F-BB14-C05B35168B5A}" srcOrd="0" destOrd="0" presId="urn:microsoft.com/office/officeart/2005/8/layout/hList1"/>
    <dgm:cxn modelId="{C68A9CD0-FDCB-48B4-8514-FD1FB842D36C}" srcId="{D52145AC-7D09-47A1-BDA8-7641D359A977}" destId="{E53AF7C3-7AF8-4662-8E04-E45EFA4A3346}" srcOrd="0" destOrd="0" parTransId="{7674A808-F818-4FF6-8E13-F2EC75CFBE08}" sibTransId="{555F3AB2-F65D-4540-AED7-D0FA5AA8E71A}"/>
    <dgm:cxn modelId="{4EC6BF3E-3B10-4F6A-AD00-D6C36BD401BF}" type="presOf" srcId="{814A75B0-424F-4F2D-BA67-D906F706C629}" destId="{C5BFDEAD-1E84-4927-BBA3-65504F720CEA}" srcOrd="0" destOrd="0" presId="urn:microsoft.com/office/officeart/2005/8/layout/hList1"/>
    <dgm:cxn modelId="{7497EDFF-23A9-4AC2-830A-95744C7A0A6D}" type="presOf" srcId="{ED7D8C19-2BC4-45D6-9586-9814791F68E3}" destId="{700D4F5D-DC23-4016-A9B5-A8BD8D14ED70}" srcOrd="0" destOrd="1" presId="urn:microsoft.com/office/officeart/2005/8/layout/hList1"/>
    <dgm:cxn modelId="{CCCC16C2-FF7C-4461-AF49-05965B73B620}" type="presOf" srcId="{E550649B-6330-494F-A432-E607FC0C7510}" destId="{DCFE842B-3303-444F-BB14-C05B35168B5A}" srcOrd="0" destOrd="1" presId="urn:microsoft.com/office/officeart/2005/8/layout/hList1"/>
    <dgm:cxn modelId="{35ADCD6E-6D5A-4C1E-836A-BEDFD01B179F}" type="presOf" srcId="{6AAD1BBF-4544-41AB-9A10-B89761059798}" destId="{700D4F5D-DC23-4016-A9B5-A8BD8D14ED70}" srcOrd="0" destOrd="0" presId="urn:microsoft.com/office/officeart/2005/8/layout/hList1"/>
    <dgm:cxn modelId="{9B7E7DCA-16E3-4DD1-938F-49482822B080}" srcId="{32A8C678-6373-4F4F-B728-5586D1AC6A75}" destId="{C0495C1E-C7D8-4678-B591-B50C8EF67EB7}" srcOrd="1" destOrd="0" parTransId="{ED804BC4-6603-418B-92B8-BDCCD5E4E156}" sibTransId="{563BF468-4F78-44E8-8994-581738B1F554}"/>
    <dgm:cxn modelId="{C1E835B4-7D5C-43B7-BB07-5A635AD81524}" srcId="{814A75B0-424F-4F2D-BA67-D906F706C629}" destId="{6AAD1BBF-4544-41AB-9A10-B89761059798}" srcOrd="0" destOrd="0" parTransId="{8891B9B1-BC47-4518-8353-8F3E1CD1474D}" sibTransId="{CAB8EE92-60CC-48E6-9F42-B86809825245}"/>
    <dgm:cxn modelId="{A80C2954-0080-4BBF-A206-C7B088648709}" type="presOf" srcId="{C0495C1E-C7D8-4678-B591-B50C8EF67EB7}" destId="{C98F20B1-BD45-4D7F-9040-F89430FA09E0}" srcOrd="0" destOrd="1" presId="urn:microsoft.com/office/officeart/2005/8/layout/hList1"/>
    <dgm:cxn modelId="{F06FD871-1C52-4C48-976D-9668EC34C333}" type="presParOf" srcId="{A40AE9D4-5CDC-4BE4-B868-5A02CEFB50AF}" destId="{1A566710-72FD-4BF2-BF82-832125AC87DE}" srcOrd="0" destOrd="0" presId="urn:microsoft.com/office/officeart/2005/8/layout/hList1"/>
    <dgm:cxn modelId="{2EBEA387-4CBC-46CE-89A3-FC34C46CEF0D}" type="presParOf" srcId="{1A566710-72FD-4BF2-BF82-832125AC87DE}" destId="{84691DF5-E775-4791-BD32-66E21DF4D140}" srcOrd="0" destOrd="0" presId="urn:microsoft.com/office/officeart/2005/8/layout/hList1"/>
    <dgm:cxn modelId="{EEF7F6E6-CB24-4E5D-9CA7-B6F547F7CB1A}" type="presParOf" srcId="{1A566710-72FD-4BF2-BF82-832125AC87DE}" destId="{C98F20B1-BD45-4D7F-9040-F89430FA09E0}" srcOrd="1" destOrd="0" presId="urn:microsoft.com/office/officeart/2005/8/layout/hList1"/>
    <dgm:cxn modelId="{B2C13407-11D9-48CE-8597-1BC3D450EF9B}" type="presParOf" srcId="{A40AE9D4-5CDC-4BE4-B868-5A02CEFB50AF}" destId="{8A978CF0-EBCE-4AA4-8E52-70864C722C94}" srcOrd="1" destOrd="0" presId="urn:microsoft.com/office/officeart/2005/8/layout/hList1"/>
    <dgm:cxn modelId="{EFB9B41B-EEEB-40B3-A569-0E16321D0F16}" type="presParOf" srcId="{A40AE9D4-5CDC-4BE4-B868-5A02CEFB50AF}" destId="{4549D688-736E-4042-A63E-3FDF8FC0B5FD}" srcOrd="2" destOrd="0" presId="urn:microsoft.com/office/officeart/2005/8/layout/hList1"/>
    <dgm:cxn modelId="{EA70F3E4-C96C-40DB-ADBC-F719F9C77C1E}" type="presParOf" srcId="{4549D688-736E-4042-A63E-3FDF8FC0B5FD}" destId="{7202644F-51B8-4457-8D6F-101F42CC7284}" srcOrd="0" destOrd="0" presId="urn:microsoft.com/office/officeart/2005/8/layout/hList1"/>
    <dgm:cxn modelId="{CF4A3D87-0291-4293-A3E3-9C65BD61DCE4}" type="presParOf" srcId="{4549D688-736E-4042-A63E-3FDF8FC0B5FD}" destId="{DCFE842B-3303-444F-BB14-C05B35168B5A}" srcOrd="1" destOrd="0" presId="urn:microsoft.com/office/officeart/2005/8/layout/hList1"/>
    <dgm:cxn modelId="{BF3B2A43-12AB-4F6D-AD3D-DAB41BFB4375}" type="presParOf" srcId="{A40AE9D4-5CDC-4BE4-B868-5A02CEFB50AF}" destId="{EFF99977-E9EC-4AF8-BB49-E98B82A2E040}" srcOrd="3" destOrd="0" presId="urn:microsoft.com/office/officeart/2005/8/layout/hList1"/>
    <dgm:cxn modelId="{0A035D5C-A0EE-4170-9DA8-A73B590D1630}" type="presParOf" srcId="{A40AE9D4-5CDC-4BE4-B868-5A02CEFB50AF}" destId="{6B2FA283-4A9B-4757-AA39-987CEFAECDC2}" srcOrd="4" destOrd="0" presId="urn:microsoft.com/office/officeart/2005/8/layout/hList1"/>
    <dgm:cxn modelId="{B83A495C-C987-44F3-87C9-C182C16145E6}" type="presParOf" srcId="{6B2FA283-4A9B-4757-AA39-987CEFAECDC2}" destId="{3F9E9C52-0315-4A90-B01B-5FE3FEA3D446}" srcOrd="0" destOrd="0" presId="urn:microsoft.com/office/officeart/2005/8/layout/hList1"/>
    <dgm:cxn modelId="{B8AAF650-EC83-4933-B1BB-BB943D44D8C6}" type="presParOf" srcId="{6B2FA283-4A9B-4757-AA39-987CEFAECDC2}" destId="{A1ABAABA-CC9B-49C4-BC8C-51623F6E7656}" srcOrd="1" destOrd="0" presId="urn:microsoft.com/office/officeart/2005/8/layout/hList1"/>
    <dgm:cxn modelId="{1BF0F88D-C1A0-4C24-B68C-0EB835075E6E}" type="presParOf" srcId="{A40AE9D4-5CDC-4BE4-B868-5A02CEFB50AF}" destId="{A6065037-B763-44B1-B808-41D7D7692FD7}" srcOrd="5" destOrd="0" presId="urn:microsoft.com/office/officeart/2005/8/layout/hList1"/>
    <dgm:cxn modelId="{5280D1F9-98B8-4C4C-A83A-3B22F913BE46}" type="presParOf" srcId="{A40AE9D4-5CDC-4BE4-B868-5A02CEFB50AF}" destId="{1C90CC3E-3B53-47B3-AB5D-14DABB8AE883}" srcOrd="6" destOrd="0" presId="urn:microsoft.com/office/officeart/2005/8/layout/hList1"/>
    <dgm:cxn modelId="{6434DE84-87BD-4C50-87E2-F046EB194AA6}" type="presParOf" srcId="{1C90CC3E-3B53-47B3-AB5D-14DABB8AE883}" destId="{C5BFDEAD-1E84-4927-BBA3-65504F720CEA}" srcOrd="0" destOrd="0" presId="urn:microsoft.com/office/officeart/2005/8/layout/hList1"/>
    <dgm:cxn modelId="{64DC876C-AB1B-4EEE-9F2E-8DEB78DC3F2B}" type="presParOf" srcId="{1C90CC3E-3B53-47B3-AB5D-14DABB8AE883}" destId="{700D4F5D-DC23-4016-A9B5-A8BD8D14ED7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5E971-91EF-46D0-9660-3DD136660729}">
      <dsp:nvSpPr>
        <dsp:cNvPr id="0" name=""/>
        <dsp:cNvSpPr/>
      </dsp:nvSpPr>
      <dsp:spPr>
        <a:xfrm>
          <a:off x="106" y="1330940"/>
          <a:ext cx="1699969" cy="140211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Collect Data </a:t>
          </a:r>
          <a:endParaRPr lang="en-US" sz="1200" kern="1200" dirty="0"/>
        </a:p>
        <a:p>
          <a:pPr marL="114300" lvl="1" indent="-114300" algn="l" defTabSz="533400">
            <a:lnSpc>
              <a:spcPct val="90000"/>
            </a:lnSpc>
            <a:spcBef>
              <a:spcPct val="0"/>
            </a:spcBef>
            <a:spcAft>
              <a:spcPct val="15000"/>
            </a:spcAft>
            <a:buChar char="••"/>
          </a:pPr>
          <a:r>
            <a:rPr lang="en-US" sz="1200" kern="1200" dirty="0" smtClean="0"/>
            <a:t>Prepare Input</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Compliance</a:t>
          </a:r>
          <a:endParaRPr lang="en-US" sz="1200" kern="1200" dirty="0"/>
        </a:p>
        <a:p>
          <a:pPr marL="114300" lvl="1" indent="-114300" algn="l" defTabSz="533400">
            <a:lnSpc>
              <a:spcPct val="90000"/>
            </a:lnSpc>
            <a:spcBef>
              <a:spcPct val="0"/>
            </a:spcBef>
            <a:spcAft>
              <a:spcPct val="15000"/>
            </a:spcAft>
            <a:buChar char="••"/>
          </a:pPr>
          <a:r>
            <a:rPr lang="en-US" sz="1200" kern="1200" dirty="0" smtClean="0"/>
            <a:t>Generate Compliance Report</a:t>
          </a:r>
          <a:endParaRPr lang="en-US" sz="1200" kern="1200" dirty="0"/>
        </a:p>
      </dsp:txBody>
      <dsp:txXfrm>
        <a:off x="32373" y="1363207"/>
        <a:ext cx="1635435" cy="1037131"/>
      </dsp:txXfrm>
    </dsp:sp>
    <dsp:sp modelId="{D3035E91-D6D8-4102-9E90-3D579ADD3977}">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9EDAB16-1593-42BF-80A7-5BCC3441CB8C}">
      <dsp:nvSpPr>
        <dsp:cNvPr id="0" name=""/>
        <dsp:cNvSpPr/>
      </dsp:nvSpPr>
      <dsp:spPr>
        <a:xfrm>
          <a:off x="377877" y="2432605"/>
          <a:ext cx="1511084" cy="60090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Demonstrate Compliance</a:t>
          </a:r>
          <a:endParaRPr lang="en-US" sz="1800" kern="1200" dirty="0"/>
        </a:p>
      </dsp:txBody>
      <dsp:txXfrm>
        <a:off x="395477" y="2450205"/>
        <a:ext cx="1475884" cy="565708"/>
      </dsp:txXfrm>
    </dsp:sp>
    <dsp:sp modelId="{98B6ADB6-3892-4091-A66E-4515F4C35AFB}">
      <dsp:nvSpPr>
        <dsp:cNvPr id="0" name=""/>
        <dsp:cNvSpPr/>
      </dsp:nvSpPr>
      <dsp:spPr>
        <a:xfrm>
          <a:off x="2103572" y="1330940"/>
          <a:ext cx="1699969" cy="14021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Review Software Input</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Compliance Results</a:t>
          </a:r>
          <a:endParaRPr lang="en-US" sz="1200" kern="1200" dirty="0"/>
        </a:p>
        <a:p>
          <a:pPr marL="114300" lvl="1" indent="-114300" algn="l" defTabSz="533400">
            <a:lnSpc>
              <a:spcPct val="90000"/>
            </a:lnSpc>
            <a:spcBef>
              <a:spcPct val="0"/>
            </a:spcBef>
            <a:spcAft>
              <a:spcPct val="15000"/>
            </a:spcAft>
            <a:buChar char="••"/>
          </a:pPr>
          <a:r>
            <a:rPr lang="en-US" sz="1200" kern="1200" dirty="0" smtClean="0"/>
            <a:t>Review Mandatory Requirements</a:t>
          </a:r>
          <a:endParaRPr lang="en-US" sz="1200" kern="1200" dirty="0"/>
        </a:p>
      </dsp:txBody>
      <dsp:txXfrm>
        <a:off x="2135839" y="1663661"/>
        <a:ext cx="1635435" cy="1037131"/>
      </dsp:txXfrm>
    </dsp:sp>
    <dsp:sp modelId="{B204C94C-069B-4DF5-9484-3AAB31E85540}">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26E0316-EDC4-439E-BFAC-07665946F1A8}">
      <dsp:nvSpPr>
        <dsp:cNvPr id="0" name=""/>
        <dsp:cNvSpPr/>
      </dsp:nvSpPr>
      <dsp:spPr>
        <a:xfrm>
          <a:off x="2481343" y="1030485"/>
          <a:ext cx="1511084" cy="600908"/>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Plan Review</a:t>
          </a:r>
          <a:endParaRPr lang="en-US" sz="1800" kern="1200" dirty="0"/>
        </a:p>
      </dsp:txBody>
      <dsp:txXfrm>
        <a:off x="2498943" y="1048085"/>
        <a:ext cx="1475884" cy="565708"/>
      </dsp:txXfrm>
    </dsp:sp>
    <dsp:sp modelId="{40292853-9E63-48AD-8654-0293E03937F1}">
      <dsp:nvSpPr>
        <dsp:cNvPr id="0" name=""/>
        <dsp:cNvSpPr/>
      </dsp:nvSpPr>
      <dsp:spPr>
        <a:xfrm>
          <a:off x="4207037" y="1330940"/>
          <a:ext cx="1699969" cy="140211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rPr>
            <a:t>Verify compliance of inspection checklist items</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Approve compliance</a:t>
          </a:r>
          <a:endParaRPr lang="en-US" sz="1200" kern="1200" dirty="0">
            <a:solidFill>
              <a:schemeClr val="tx1"/>
            </a:solidFill>
          </a:endParaRPr>
        </a:p>
      </dsp:txBody>
      <dsp:txXfrm>
        <a:off x="4239304" y="1363207"/>
        <a:ext cx="1635435" cy="1037131"/>
      </dsp:txXfrm>
    </dsp:sp>
    <dsp:sp modelId="{C0C8F9D8-D8E9-497D-A27B-31D65239C55B}">
      <dsp:nvSpPr>
        <dsp:cNvPr id="0" name=""/>
        <dsp:cNvSpPr/>
      </dsp:nvSpPr>
      <dsp:spPr>
        <a:xfrm>
          <a:off x="4584809" y="2432605"/>
          <a:ext cx="1511084" cy="60090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Field Inspection</a:t>
          </a:r>
          <a:endParaRPr lang="en-US" sz="1800" kern="1200" dirty="0"/>
        </a:p>
      </dsp:txBody>
      <dsp:txXfrm>
        <a:off x="4602409" y="2450205"/>
        <a:ext cx="1475884" cy="565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E656D-7A0B-4BF8-BE47-5A6185EF09C4}">
      <dsp:nvSpPr>
        <dsp:cNvPr id="0" name=""/>
        <dsp:cNvSpPr/>
      </dsp:nvSpPr>
      <dsp:spPr>
        <a:xfrm>
          <a:off x="1785" y="0"/>
          <a:ext cx="2175867" cy="685800"/>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Builder </a:t>
          </a:r>
          <a:br>
            <a:rPr lang="en-US" sz="1500" kern="1200" dirty="0" smtClean="0"/>
          </a:br>
          <a:r>
            <a:rPr lang="en-US" sz="1500" kern="1200" dirty="0" smtClean="0"/>
            <a:t>Architect Designer</a:t>
          </a:r>
          <a:endParaRPr lang="en-US" sz="1500" kern="1200" dirty="0"/>
        </a:p>
      </dsp:txBody>
      <dsp:txXfrm>
        <a:off x="344685" y="0"/>
        <a:ext cx="1490067" cy="685800"/>
      </dsp:txXfrm>
    </dsp:sp>
    <dsp:sp modelId="{97104CD8-CF87-4520-9C68-4135B8F6E2E6}">
      <dsp:nvSpPr>
        <dsp:cNvPr id="0" name=""/>
        <dsp:cNvSpPr/>
      </dsp:nvSpPr>
      <dsp:spPr>
        <a:xfrm>
          <a:off x="1981200" y="0"/>
          <a:ext cx="2175867" cy="685800"/>
        </a:xfrm>
        <a:prstGeom prst="chevron">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Plan Reviewer</a:t>
          </a:r>
          <a:endParaRPr lang="en-US" sz="1500" kern="1200" dirty="0"/>
        </a:p>
      </dsp:txBody>
      <dsp:txXfrm>
        <a:off x="2324100" y="0"/>
        <a:ext cx="1490067" cy="685800"/>
      </dsp:txXfrm>
    </dsp:sp>
    <dsp:sp modelId="{D02CE508-DCD7-4DEF-A664-57A8121B962D}">
      <dsp:nvSpPr>
        <dsp:cNvPr id="0" name=""/>
        <dsp:cNvSpPr/>
      </dsp:nvSpPr>
      <dsp:spPr>
        <a:xfrm>
          <a:off x="3918346" y="0"/>
          <a:ext cx="2175867" cy="685800"/>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Field Inspector</a:t>
          </a:r>
          <a:endParaRPr lang="en-US" sz="1500" kern="1200" dirty="0"/>
        </a:p>
      </dsp:txBody>
      <dsp:txXfrm>
        <a:off x="4261246" y="0"/>
        <a:ext cx="1490067" cy="685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92496-8396-4ED8-A4BB-60643EFB243A}">
      <dsp:nvSpPr>
        <dsp:cNvPr id="0" name=""/>
        <dsp:cNvSpPr/>
      </dsp:nvSpPr>
      <dsp:spPr>
        <a:xfrm rot="5400000">
          <a:off x="306136" y="2271037"/>
          <a:ext cx="921837" cy="153391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DA767-6B8E-46E8-8F5C-F096FD9C1164}">
      <dsp:nvSpPr>
        <dsp:cNvPr id="0" name=""/>
        <dsp:cNvSpPr/>
      </dsp:nvSpPr>
      <dsp:spPr>
        <a:xfrm>
          <a:off x="152259" y="2729348"/>
          <a:ext cx="1384828" cy="121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Project</a:t>
          </a:r>
          <a:endParaRPr lang="en-US" sz="1700" kern="1200" dirty="0"/>
        </a:p>
      </dsp:txBody>
      <dsp:txXfrm>
        <a:off x="152259" y="2729348"/>
        <a:ext cx="1384828" cy="1213883"/>
      </dsp:txXfrm>
    </dsp:sp>
    <dsp:sp modelId="{25FE2853-19D2-4AA8-9049-0065EDFACFF5}">
      <dsp:nvSpPr>
        <dsp:cNvPr id="0" name=""/>
        <dsp:cNvSpPr/>
      </dsp:nvSpPr>
      <dsp:spPr>
        <a:xfrm>
          <a:off x="1275799" y="2158109"/>
          <a:ext cx="261288" cy="261288"/>
        </a:xfrm>
        <a:prstGeom prst="triangle">
          <a:avLst>
            <a:gd name="adj" fmla="val 100000"/>
          </a:avLst>
        </a:prstGeom>
        <a:solidFill>
          <a:schemeClr val="accent3">
            <a:hueOff val="742531"/>
            <a:satOff val="0"/>
            <a:lumOff val="-3113"/>
            <a:alphaOff val="0"/>
          </a:schemeClr>
        </a:solidFill>
        <a:ln w="25400" cap="flat" cmpd="sng" algn="ctr">
          <a:solidFill>
            <a:schemeClr val="accent3">
              <a:hueOff val="742531"/>
              <a:satOff val="0"/>
              <a:lumOff val="-31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A0ADE-7DDA-47C9-AA14-90D90A35674E}">
      <dsp:nvSpPr>
        <dsp:cNvPr id="0" name=""/>
        <dsp:cNvSpPr/>
      </dsp:nvSpPr>
      <dsp:spPr>
        <a:xfrm rot="5400000">
          <a:off x="2001437" y="1851533"/>
          <a:ext cx="921837" cy="1533916"/>
        </a:xfrm>
        <a:prstGeom prst="corner">
          <a:avLst>
            <a:gd name="adj1" fmla="val 16120"/>
            <a:gd name="adj2" fmla="val 16110"/>
          </a:avLst>
        </a:prstGeom>
        <a:solidFill>
          <a:schemeClr val="accent3">
            <a:hueOff val="1485062"/>
            <a:satOff val="0"/>
            <a:lumOff val="-6226"/>
            <a:alphaOff val="0"/>
          </a:schemeClr>
        </a:solidFill>
        <a:ln w="25400" cap="flat" cmpd="sng" algn="ctr">
          <a:solidFill>
            <a:schemeClr val="accent3">
              <a:hueOff val="1485062"/>
              <a:satOff val="0"/>
              <a:lumOff val="-62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2EC44-A01B-4926-AF1A-95DDEC446BBE}">
      <dsp:nvSpPr>
        <dsp:cNvPr id="0" name=""/>
        <dsp:cNvSpPr/>
      </dsp:nvSpPr>
      <dsp:spPr>
        <a:xfrm>
          <a:off x="1847560" y="2309844"/>
          <a:ext cx="1384828" cy="121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Building Envelope Components</a:t>
          </a:r>
          <a:endParaRPr lang="en-US" sz="1700" kern="1200" dirty="0"/>
        </a:p>
      </dsp:txBody>
      <dsp:txXfrm>
        <a:off x="1847560" y="2309844"/>
        <a:ext cx="1384828" cy="1213883"/>
      </dsp:txXfrm>
    </dsp:sp>
    <dsp:sp modelId="{F6432835-FC0A-4A89-84E0-B2722D2BB739}">
      <dsp:nvSpPr>
        <dsp:cNvPr id="0" name=""/>
        <dsp:cNvSpPr/>
      </dsp:nvSpPr>
      <dsp:spPr>
        <a:xfrm>
          <a:off x="2971100" y="1723594"/>
          <a:ext cx="261288" cy="261288"/>
        </a:xfrm>
        <a:prstGeom prst="triangle">
          <a:avLst>
            <a:gd name="adj" fmla="val 100000"/>
          </a:avLst>
        </a:prstGeom>
        <a:solidFill>
          <a:schemeClr val="accent3">
            <a:hueOff val="2227593"/>
            <a:satOff val="0"/>
            <a:lumOff val="-9338"/>
            <a:alphaOff val="0"/>
          </a:schemeClr>
        </a:solidFill>
        <a:ln w="25400" cap="flat" cmpd="sng" algn="ctr">
          <a:solidFill>
            <a:schemeClr val="accent3">
              <a:hueOff val="2227593"/>
              <a:satOff val="0"/>
              <a:lumOff val="-93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9088C-5D1C-4A24-B1E1-F6F8846ECF48}">
      <dsp:nvSpPr>
        <dsp:cNvPr id="0" name=""/>
        <dsp:cNvSpPr/>
      </dsp:nvSpPr>
      <dsp:spPr>
        <a:xfrm rot="5400000">
          <a:off x="3696738" y="1432029"/>
          <a:ext cx="921837" cy="1533916"/>
        </a:xfrm>
        <a:prstGeom prst="corner">
          <a:avLst>
            <a:gd name="adj1" fmla="val 16120"/>
            <a:gd name="adj2" fmla="val 16110"/>
          </a:avLst>
        </a:prstGeom>
        <a:solidFill>
          <a:schemeClr val="accent3">
            <a:hueOff val="2970125"/>
            <a:satOff val="0"/>
            <a:lumOff val="-12451"/>
            <a:alphaOff val="0"/>
          </a:schemeClr>
        </a:solidFill>
        <a:ln w="25400" cap="flat" cmpd="sng" algn="ctr">
          <a:solidFill>
            <a:schemeClr val="accent3">
              <a:hueOff val="2970125"/>
              <a:satOff val="0"/>
              <a:lumOff val="-12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ED4E6-F6CB-41B7-B413-EE3878C42247}">
      <dsp:nvSpPr>
        <dsp:cNvPr id="0" name=""/>
        <dsp:cNvSpPr/>
      </dsp:nvSpPr>
      <dsp:spPr>
        <a:xfrm>
          <a:off x="3542861" y="1890340"/>
          <a:ext cx="1384828" cy="121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Lighting</a:t>
          </a:r>
          <a:endParaRPr lang="en-US" sz="1700" kern="1200" dirty="0"/>
        </a:p>
      </dsp:txBody>
      <dsp:txXfrm>
        <a:off x="3542861" y="1890340"/>
        <a:ext cx="1384828" cy="1213883"/>
      </dsp:txXfrm>
    </dsp:sp>
    <dsp:sp modelId="{2F1415F4-EEBF-478B-9415-408E3EF8F9F9}">
      <dsp:nvSpPr>
        <dsp:cNvPr id="0" name=""/>
        <dsp:cNvSpPr/>
      </dsp:nvSpPr>
      <dsp:spPr>
        <a:xfrm>
          <a:off x="4666401" y="1319101"/>
          <a:ext cx="261288" cy="261288"/>
        </a:xfrm>
        <a:prstGeom prst="triangle">
          <a:avLst>
            <a:gd name="adj" fmla="val 100000"/>
          </a:avLst>
        </a:prstGeom>
        <a:solidFill>
          <a:schemeClr val="accent3">
            <a:hueOff val="3712656"/>
            <a:satOff val="0"/>
            <a:lumOff val="-15564"/>
            <a:alphaOff val="0"/>
          </a:schemeClr>
        </a:solidFill>
        <a:ln w="25400" cap="flat" cmpd="sng" algn="ctr">
          <a:solidFill>
            <a:schemeClr val="accent3">
              <a:hueOff val="3712656"/>
              <a:satOff val="0"/>
              <a:lumOff val="-155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22FE5-301F-4591-964E-AD7FFBFAD54B}">
      <dsp:nvSpPr>
        <dsp:cNvPr id="0" name=""/>
        <dsp:cNvSpPr/>
      </dsp:nvSpPr>
      <dsp:spPr>
        <a:xfrm rot="5400000">
          <a:off x="5392039" y="1012526"/>
          <a:ext cx="921837" cy="1533916"/>
        </a:xfrm>
        <a:prstGeom prst="corner">
          <a:avLst>
            <a:gd name="adj1" fmla="val 16120"/>
            <a:gd name="adj2" fmla="val 16110"/>
          </a:avLst>
        </a:prstGeom>
        <a:blipFill rotWithShape="0">
          <a:blip xmlns:r="http://schemas.openxmlformats.org/officeDocument/2006/relationships" r:embed="rId1"/>
          <a:stretch>
            <a:fillRect/>
          </a:stretch>
        </a:blipFill>
        <a:ln w="25400" cap="flat" cmpd="sng" algn="ctr">
          <a:solidFill>
            <a:schemeClr val="accent3">
              <a:hueOff val="4455187"/>
              <a:satOff val="0"/>
              <a:lumOff val="-18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9FF8C-2E97-4852-8997-17B6821167F9}">
      <dsp:nvSpPr>
        <dsp:cNvPr id="0" name=""/>
        <dsp:cNvSpPr/>
      </dsp:nvSpPr>
      <dsp:spPr>
        <a:xfrm>
          <a:off x="5238162" y="1470836"/>
          <a:ext cx="1384828" cy="121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Mechanical</a:t>
          </a:r>
          <a:endParaRPr lang="en-US" sz="1700" kern="1200" dirty="0"/>
        </a:p>
      </dsp:txBody>
      <dsp:txXfrm>
        <a:off x="5238162" y="1470836"/>
        <a:ext cx="1384828" cy="1213883"/>
      </dsp:txXfrm>
    </dsp:sp>
    <dsp:sp modelId="{64637C5D-2A40-48BE-8188-F4C0633E1E10}">
      <dsp:nvSpPr>
        <dsp:cNvPr id="0" name=""/>
        <dsp:cNvSpPr/>
      </dsp:nvSpPr>
      <dsp:spPr>
        <a:xfrm>
          <a:off x="6361702" y="899597"/>
          <a:ext cx="261288" cy="261288"/>
        </a:xfrm>
        <a:prstGeom prst="triangle">
          <a:avLst>
            <a:gd name="adj" fmla="val 100000"/>
          </a:avLst>
        </a:prstGeom>
        <a:solidFill>
          <a:schemeClr val="accent3">
            <a:hueOff val="5197718"/>
            <a:satOff val="0"/>
            <a:lumOff val="-21789"/>
            <a:alphaOff val="0"/>
          </a:schemeClr>
        </a:solidFill>
        <a:ln w="25400" cap="flat" cmpd="sng" algn="ctr">
          <a:solidFill>
            <a:schemeClr val="accent3">
              <a:hueOff val="5197718"/>
              <a:satOff val="0"/>
              <a:lumOff val="-217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0D4AB-7107-4A2D-8C78-5D7F5E738746}">
      <dsp:nvSpPr>
        <dsp:cNvPr id="0" name=""/>
        <dsp:cNvSpPr/>
      </dsp:nvSpPr>
      <dsp:spPr>
        <a:xfrm rot="5400000">
          <a:off x="7087340" y="593022"/>
          <a:ext cx="921837" cy="1533916"/>
        </a:xfrm>
        <a:prstGeom prst="corner">
          <a:avLst>
            <a:gd name="adj1" fmla="val 16120"/>
            <a:gd name="adj2" fmla="val 16110"/>
          </a:avLst>
        </a:prstGeom>
        <a:solidFill>
          <a:schemeClr val="accent3">
            <a:hueOff val="5940249"/>
            <a:satOff val="0"/>
            <a:lumOff val="-24902"/>
            <a:alphaOff val="0"/>
          </a:schemeClr>
        </a:solidFill>
        <a:ln w="25400" cap="flat" cmpd="sng" algn="ctr">
          <a:solidFill>
            <a:schemeClr val="accent3">
              <a:hueOff val="5940249"/>
              <a:satOff val="0"/>
              <a:lumOff val="-2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546D6-EA99-4164-BE75-008396038140}">
      <dsp:nvSpPr>
        <dsp:cNvPr id="0" name=""/>
        <dsp:cNvSpPr/>
      </dsp:nvSpPr>
      <dsp:spPr>
        <a:xfrm>
          <a:off x="6933463" y="1051332"/>
          <a:ext cx="1384828" cy="121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Requirements Reports</a:t>
          </a:r>
          <a:endParaRPr lang="en-US" sz="1700" kern="1200" dirty="0"/>
        </a:p>
      </dsp:txBody>
      <dsp:txXfrm>
        <a:off x="6933463" y="1051332"/>
        <a:ext cx="1384828" cy="1213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1DF5-E775-4791-BD32-66E21DF4D140}">
      <dsp:nvSpPr>
        <dsp:cNvPr id="0" name=""/>
        <dsp:cNvSpPr/>
      </dsp:nvSpPr>
      <dsp:spPr>
        <a:xfrm>
          <a:off x="0" y="84490"/>
          <a:ext cx="1286325" cy="316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General</a:t>
          </a:r>
          <a:endParaRPr lang="en-US" sz="1100" kern="1200" dirty="0"/>
        </a:p>
      </dsp:txBody>
      <dsp:txXfrm>
        <a:off x="0" y="84490"/>
        <a:ext cx="1286325" cy="316800"/>
      </dsp:txXfrm>
    </dsp:sp>
    <dsp:sp modelId="{C98F20B1-BD45-4D7F-9040-F89430FA09E0}">
      <dsp:nvSpPr>
        <dsp:cNvPr id="0" name=""/>
        <dsp:cNvSpPr/>
      </dsp:nvSpPr>
      <dsp:spPr>
        <a:xfrm>
          <a:off x="2139" y="401290"/>
          <a:ext cx="1286325" cy="815265"/>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File options</a:t>
          </a:r>
          <a:endParaRPr lang="en-US" sz="1100" kern="1200" dirty="0"/>
        </a:p>
        <a:p>
          <a:pPr marL="57150" lvl="1" indent="-57150" algn="l" defTabSz="488950">
            <a:lnSpc>
              <a:spcPct val="90000"/>
            </a:lnSpc>
            <a:spcBef>
              <a:spcPct val="0"/>
            </a:spcBef>
            <a:spcAft>
              <a:spcPct val="15000"/>
            </a:spcAft>
            <a:buChar char="••"/>
          </a:pPr>
          <a:r>
            <a:rPr lang="en-US" sz="1100" kern="1200" dirty="0" smtClean="0"/>
            <a:t>Version update check</a:t>
          </a:r>
          <a:endParaRPr lang="en-US" sz="1100" kern="1200" dirty="0"/>
        </a:p>
        <a:p>
          <a:pPr marL="57150" lvl="1" indent="-57150" algn="l" defTabSz="488950">
            <a:lnSpc>
              <a:spcPct val="90000"/>
            </a:lnSpc>
            <a:spcBef>
              <a:spcPct val="0"/>
            </a:spcBef>
            <a:spcAft>
              <a:spcPct val="15000"/>
            </a:spcAft>
            <a:buChar char="••"/>
          </a:pPr>
          <a:r>
            <a:rPr lang="en-US" sz="1100" kern="1200" dirty="0" smtClean="0"/>
            <a:t>Upload usage data</a:t>
          </a:r>
          <a:endParaRPr lang="en-US" sz="1100" kern="1200" dirty="0"/>
        </a:p>
      </dsp:txBody>
      <dsp:txXfrm>
        <a:off x="2139" y="401290"/>
        <a:ext cx="1286325" cy="815265"/>
      </dsp:txXfrm>
    </dsp:sp>
    <dsp:sp modelId="{7202644F-51B8-4457-8D6F-101F42CC7284}">
      <dsp:nvSpPr>
        <dsp:cNvPr id="0" name=""/>
        <dsp:cNvSpPr/>
      </dsp:nvSpPr>
      <dsp:spPr>
        <a:xfrm>
          <a:off x="1468550" y="84490"/>
          <a:ext cx="1286325" cy="316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Project</a:t>
          </a:r>
          <a:endParaRPr lang="en-US" sz="1100" kern="1200" dirty="0"/>
        </a:p>
      </dsp:txBody>
      <dsp:txXfrm>
        <a:off x="1468550" y="84490"/>
        <a:ext cx="1286325" cy="316800"/>
      </dsp:txXfrm>
    </dsp:sp>
    <dsp:sp modelId="{DCFE842B-3303-444F-BB14-C05B35168B5A}">
      <dsp:nvSpPr>
        <dsp:cNvPr id="0" name=""/>
        <dsp:cNvSpPr/>
      </dsp:nvSpPr>
      <dsp:spPr>
        <a:xfrm>
          <a:off x="1468550" y="401290"/>
          <a:ext cx="1286325" cy="815265"/>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Code/location</a:t>
          </a:r>
          <a:endParaRPr lang="en-US" sz="1100" kern="1200" dirty="0"/>
        </a:p>
        <a:p>
          <a:pPr marL="57150" lvl="1" indent="-57150" algn="l" defTabSz="488950">
            <a:lnSpc>
              <a:spcPct val="90000"/>
            </a:lnSpc>
            <a:spcBef>
              <a:spcPct val="0"/>
            </a:spcBef>
            <a:spcAft>
              <a:spcPct val="15000"/>
            </a:spcAft>
            <a:buChar char="••"/>
          </a:pPr>
          <a:r>
            <a:rPr lang="en-US" sz="1100" kern="1200" dirty="0" smtClean="0"/>
            <a:t>Envelope</a:t>
          </a:r>
          <a:endParaRPr lang="en-US" sz="1100" kern="1200" dirty="0"/>
        </a:p>
      </dsp:txBody>
      <dsp:txXfrm>
        <a:off x="1468550" y="401290"/>
        <a:ext cx="1286325" cy="815265"/>
      </dsp:txXfrm>
    </dsp:sp>
    <dsp:sp modelId="{3F9E9C52-0315-4A90-B01B-5FE3FEA3D446}">
      <dsp:nvSpPr>
        <dsp:cNvPr id="0" name=""/>
        <dsp:cNvSpPr/>
      </dsp:nvSpPr>
      <dsp:spPr>
        <a:xfrm>
          <a:off x="2934962" y="84490"/>
          <a:ext cx="1286325" cy="316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Applicant</a:t>
          </a:r>
          <a:endParaRPr lang="en-US" sz="1100" kern="1200" dirty="0"/>
        </a:p>
      </dsp:txBody>
      <dsp:txXfrm>
        <a:off x="2934962" y="84490"/>
        <a:ext cx="1286325" cy="316800"/>
      </dsp:txXfrm>
    </dsp:sp>
    <dsp:sp modelId="{A1ABAABA-CC9B-49C4-BC8C-51623F6E7656}">
      <dsp:nvSpPr>
        <dsp:cNvPr id="0" name=""/>
        <dsp:cNvSpPr/>
      </dsp:nvSpPr>
      <dsp:spPr>
        <a:xfrm>
          <a:off x="2934962" y="401290"/>
          <a:ext cx="1286325" cy="815265"/>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Project details</a:t>
          </a:r>
          <a:endParaRPr lang="en-US" sz="1100" kern="1200" dirty="0"/>
        </a:p>
      </dsp:txBody>
      <dsp:txXfrm>
        <a:off x="2934962" y="401290"/>
        <a:ext cx="1286325" cy="815265"/>
      </dsp:txXfrm>
    </dsp:sp>
    <dsp:sp modelId="{C5BFDEAD-1E84-4927-BBA3-65504F720CEA}">
      <dsp:nvSpPr>
        <dsp:cNvPr id="0" name=""/>
        <dsp:cNvSpPr/>
      </dsp:nvSpPr>
      <dsp:spPr>
        <a:xfrm>
          <a:off x="4401373" y="84490"/>
          <a:ext cx="1286325" cy="316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Reports</a:t>
          </a:r>
          <a:endParaRPr lang="en-US" sz="1100" kern="1200" dirty="0"/>
        </a:p>
      </dsp:txBody>
      <dsp:txXfrm>
        <a:off x="4401373" y="84490"/>
        <a:ext cx="1286325" cy="316800"/>
      </dsp:txXfrm>
    </dsp:sp>
    <dsp:sp modelId="{700D4F5D-DC23-4016-A9B5-A8BD8D14ED70}">
      <dsp:nvSpPr>
        <dsp:cNvPr id="0" name=""/>
        <dsp:cNvSpPr/>
      </dsp:nvSpPr>
      <dsp:spPr>
        <a:xfrm>
          <a:off x="4401373" y="401290"/>
          <a:ext cx="1286325" cy="815265"/>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Signatures</a:t>
          </a:r>
          <a:endParaRPr lang="en-US" sz="1100" kern="1200" dirty="0"/>
        </a:p>
        <a:p>
          <a:pPr marL="57150" lvl="1" indent="-57150" algn="l" defTabSz="488950">
            <a:lnSpc>
              <a:spcPct val="90000"/>
            </a:lnSpc>
            <a:spcBef>
              <a:spcPct val="0"/>
            </a:spcBef>
            <a:spcAft>
              <a:spcPct val="15000"/>
            </a:spcAft>
            <a:buChar char="••"/>
          </a:pPr>
          <a:r>
            <a:rPr lang="en-US" sz="1100" kern="1200" dirty="0" smtClean="0"/>
            <a:t>Email reports</a:t>
          </a:r>
          <a:endParaRPr lang="en-US" sz="1100" kern="1200" dirty="0"/>
        </a:p>
      </dsp:txBody>
      <dsp:txXfrm>
        <a:off x="4401373" y="401290"/>
        <a:ext cx="1286325" cy="8152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0A31A-19FD-E948-84FE-618494EECCDF}" type="datetimeFigureOut">
              <a:rPr lang="en-US" smtClean="0"/>
              <a:pPr/>
              <a:t>5/22/2019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CE1B3-C980-6846-8849-6B0FF407A7C5}" type="slidenum">
              <a:rPr lang="en-US" smtClean="0"/>
              <a:pPr/>
              <a:t>‹#›</a:t>
            </a:fld>
            <a:endParaRPr lang="en-US"/>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DB9A1-F6A1-9D40-82E7-3633A601FD23}" type="datetimeFigureOut">
              <a:rPr lang="en-US" smtClean="0"/>
              <a:pPr/>
              <a:t>5/22/2019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5324A-0D9B-9A43-AE72-6DBF24439625}" type="slidenum">
              <a:rPr lang="en-US" smtClean="0"/>
              <a:pPr/>
              <a:t>‹#›</a:t>
            </a:fld>
            <a:endParaRPr lang="en-US"/>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PNNL develops and supports the </a:t>
            </a:r>
            <a:r>
              <a:rPr lang="en-US" sz="1200" kern="1200" dirty="0" err="1" smtClean="0">
                <a:solidFill>
                  <a:schemeClr val="tx1"/>
                </a:solidFill>
                <a:effectLst/>
                <a:latin typeface="+mn-lt"/>
                <a:ea typeface="+mn-ea"/>
                <a:cs typeface="+mn-cs"/>
              </a:rPr>
              <a:t>CheckTools</a:t>
            </a:r>
            <a:r>
              <a:rPr lang="en-US" sz="1200" kern="1200" dirty="0" smtClean="0">
                <a:solidFill>
                  <a:schemeClr val="tx1"/>
                </a:solidFill>
                <a:effectLst/>
                <a:latin typeface="+mn-lt"/>
                <a:ea typeface="+mn-ea"/>
                <a:cs typeface="+mn-cs"/>
              </a:rPr>
              <a:t> suite of software</a:t>
            </a:r>
          </a:p>
          <a:p>
            <a:r>
              <a:rPr lang="en-US" sz="1200" kern="1200" dirty="0" smtClean="0">
                <a:solidFill>
                  <a:schemeClr val="tx1"/>
                </a:solidFill>
                <a:effectLst/>
                <a:latin typeface="+mn-lt"/>
                <a:ea typeface="+mn-ea"/>
                <a:cs typeface="+mn-cs"/>
              </a:rPr>
              <a:t>	Residential projects – </a:t>
            </a:r>
            <a:r>
              <a:rPr lang="en-US" sz="1200" kern="1200" dirty="0" err="1" smtClean="0">
                <a:solidFill>
                  <a:schemeClr val="tx1"/>
                </a:solidFill>
                <a:effectLst/>
                <a:latin typeface="+mn-lt"/>
                <a:ea typeface="+mn-ea"/>
                <a:cs typeface="+mn-cs"/>
              </a:rPr>
              <a:t>REScheck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Commercial projects - </a:t>
            </a:r>
            <a:r>
              <a:rPr lang="en-US" sz="1200" kern="1200" dirty="0" err="1" smtClean="0">
                <a:solidFill>
                  <a:schemeClr val="tx1"/>
                </a:solidFill>
                <a:effectLst/>
                <a:latin typeface="+mn-lt"/>
                <a:ea typeface="+mn-ea"/>
                <a:cs typeface="+mn-cs"/>
              </a:rPr>
              <a:t>COMcheck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 we do this? </a:t>
            </a:r>
          </a:p>
          <a:p>
            <a:r>
              <a:rPr lang="en-US" sz="1200" kern="1200" dirty="0" smtClean="0">
                <a:solidFill>
                  <a:schemeClr val="tx1"/>
                </a:solidFill>
                <a:effectLst/>
                <a:latin typeface="+mn-lt"/>
                <a:ea typeface="+mn-ea"/>
                <a:cs typeface="+mn-cs"/>
              </a:rPr>
              <a:t>Compliance:  Provide technical assistance to states to implement building energy codes including increasing and verifying compliance to ensure consumer benefits (42 USC 6833), develop software to support a streamlined compliance process, provide objective information resources and technical guidance to states and localities to increase code compliance.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F5324A-0D9B-9A43-AE72-6DBF24439625}" type="slidenum">
              <a:rPr lang="en-US" smtClean="0"/>
              <a:pPr/>
              <a:t>1</a:t>
            </a:fld>
            <a:endParaRPr lang="en-US"/>
          </a:p>
        </p:txBody>
      </p:sp>
    </p:spTree>
    <p:extLst>
      <p:ext uri="{BB962C8B-B14F-4D97-AF65-F5344CB8AC3E}">
        <p14:creationId xmlns:p14="http://schemas.microsoft.com/office/powerpoint/2010/main" val="114644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Trade-off compliance approach is used for New Construction and</a:t>
            </a:r>
            <a:r>
              <a:rPr lang="en-US" baseline="0" dirty="0" smtClean="0"/>
              <a:t> Addition.  The prescriptive compliance option is used for Alteration.</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10</a:t>
            </a:fld>
            <a:endParaRPr lang="en-US"/>
          </a:p>
        </p:txBody>
      </p:sp>
    </p:spTree>
    <p:extLst>
      <p:ext uri="{BB962C8B-B14F-4D97-AF65-F5344CB8AC3E}">
        <p14:creationId xmlns:p14="http://schemas.microsoft.com/office/powerpoint/2010/main" val="349581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11</a:t>
            </a:fld>
            <a:endParaRPr lang="en-US"/>
          </a:p>
        </p:txBody>
      </p:sp>
    </p:spTree>
    <p:extLst>
      <p:ext uri="{BB962C8B-B14F-4D97-AF65-F5344CB8AC3E}">
        <p14:creationId xmlns:p14="http://schemas.microsoft.com/office/powerpoint/2010/main" val="420912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12</a:t>
            </a:fld>
            <a:endParaRPr lang="en-US"/>
          </a:p>
        </p:txBody>
      </p:sp>
    </p:spTree>
    <p:extLst>
      <p:ext uri="{BB962C8B-B14F-4D97-AF65-F5344CB8AC3E}">
        <p14:creationId xmlns:p14="http://schemas.microsoft.com/office/powerpoint/2010/main" val="420912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13</a:t>
            </a:fld>
            <a:endParaRPr lang="en-US"/>
          </a:p>
        </p:txBody>
      </p:sp>
    </p:spTree>
    <p:extLst>
      <p:ext uri="{BB962C8B-B14F-4D97-AF65-F5344CB8AC3E}">
        <p14:creationId xmlns:p14="http://schemas.microsoft.com/office/powerpoint/2010/main" val="260519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14</a:t>
            </a:fld>
            <a:endParaRPr lang="en-US"/>
          </a:p>
        </p:txBody>
      </p:sp>
    </p:spTree>
    <p:extLst>
      <p:ext uri="{BB962C8B-B14F-4D97-AF65-F5344CB8AC3E}">
        <p14:creationId xmlns:p14="http://schemas.microsoft.com/office/powerpoint/2010/main" val="59830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15</a:t>
            </a:fld>
            <a:endParaRPr lang="en-US" dirty="0"/>
          </a:p>
        </p:txBody>
      </p:sp>
    </p:spTree>
    <p:extLst>
      <p:ext uri="{BB962C8B-B14F-4D97-AF65-F5344CB8AC3E}">
        <p14:creationId xmlns:p14="http://schemas.microsoft.com/office/powerpoint/2010/main" val="43184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16</a:t>
            </a:fld>
            <a:endParaRPr lang="en-US"/>
          </a:p>
        </p:txBody>
      </p:sp>
    </p:spTree>
    <p:extLst>
      <p:ext uri="{BB962C8B-B14F-4D97-AF65-F5344CB8AC3E}">
        <p14:creationId xmlns:p14="http://schemas.microsoft.com/office/powerpoint/2010/main" val="251481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17</a:t>
            </a:fld>
            <a:endParaRPr lang="en-US"/>
          </a:p>
        </p:txBody>
      </p:sp>
    </p:spTree>
    <p:extLst>
      <p:ext uri="{BB962C8B-B14F-4D97-AF65-F5344CB8AC3E}">
        <p14:creationId xmlns:p14="http://schemas.microsoft.com/office/powerpoint/2010/main" val="187220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18</a:t>
            </a:fld>
            <a:endParaRPr lang="en-US"/>
          </a:p>
        </p:txBody>
      </p:sp>
    </p:spTree>
    <p:extLst>
      <p:ext uri="{BB962C8B-B14F-4D97-AF65-F5344CB8AC3E}">
        <p14:creationId xmlns:p14="http://schemas.microsoft.com/office/powerpoint/2010/main" val="244818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19</a:t>
            </a:fld>
            <a:endParaRPr lang="en-US"/>
          </a:p>
        </p:txBody>
      </p:sp>
    </p:spTree>
    <p:extLst>
      <p:ext uri="{BB962C8B-B14F-4D97-AF65-F5344CB8AC3E}">
        <p14:creationId xmlns:p14="http://schemas.microsoft.com/office/powerpoint/2010/main" val="141367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a:t>
            </a:fld>
            <a:endParaRPr lang="en-US"/>
          </a:p>
        </p:txBody>
      </p:sp>
    </p:spTree>
    <p:extLst>
      <p:ext uri="{BB962C8B-B14F-4D97-AF65-F5344CB8AC3E}">
        <p14:creationId xmlns:p14="http://schemas.microsoft.com/office/powerpoint/2010/main" val="922222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20</a:t>
            </a:fld>
            <a:endParaRPr lang="en-US"/>
          </a:p>
        </p:txBody>
      </p:sp>
    </p:spTree>
    <p:extLst>
      <p:ext uri="{BB962C8B-B14F-4D97-AF65-F5344CB8AC3E}">
        <p14:creationId xmlns:p14="http://schemas.microsoft.com/office/powerpoint/2010/main" val="242346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21</a:t>
            </a:fld>
            <a:endParaRPr lang="en-US"/>
          </a:p>
        </p:txBody>
      </p:sp>
    </p:spTree>
    <p:extLst>
      <p:ext uri="{BB962C8B-B14F-4D97-AF65-F5344CB8AC3E}">
        <p14:creationId xmlns:p14="http://schemas.microsoft.com/office/powerpoint/2010/main" val="2405539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22</a:t>
            </a:fld>
            <a:endParaRPr lang="en-US"/>
          </a:p>
        </p:txBody>
      </p:sp>
    </p:spTree>
    <p:extLst>
      <p:ext uri="{BB962C8B-B14F-4D97-AF65-F5344CB8AC3E}">
        <p14:creationId xmlns:p14="http://schemas.microsoft.com/office/powerpoint/2010/main" val="240553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Trade-off compliance approach is used for New Construction and</a:t>
            </a:r>
            <a:r>
              <a:rPr lang="en-US" baseline="0" dirty="0" smtClean="0"/>
              <a:t> Addition.  The prescriptive compliance option is used for Alteration.</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23</a:t>
            </a:fld>
            <a:endParaRPr lang="en-US"/>
          </a:p>
        </p:txBody>
      </p:sp>
    </p:spTree>
    <p:extLst>
      <p:ext uri="{BB962C8B-B14F-4D97-AF65-F5344CB8AC3E}">
        <p14:creationId xmlns:p14="http://schemas.microsoft.com/office/powerpoint/2010/main" val="349581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24</a:t>
            </a:fld>
            <a:endParaRPr lang="en-US"/>
          </a:p>
        </p:txBody>
      </p:sp>
    </p:spTree>
    <p:extLst>
      <p:ext uri="{BB962C8B-B14F-4D97-AF65-F5344CB8AC3E}">
        <p14:creationId xmlns:p14="http://schemas.microsoft.com/office/powerpoint/2010/main" val="878560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25</a:t>
            </a:fld>
            <a:endParaRPr lang="en-US"/>
          </a:p>
        </p:txBody>
      </p:sp>
    </p:spTree>
    <p:extLst>
      <p:ext uri="{BB962C8B-B14F-4D97-AF65-F5344CB8AC3E}">
        <p14:creationId xmlns:p14="http://schemas.microsoft.com/office/powerpoint/2010/main" val="38439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26</a:t>
            </a:fld>
            <a:endParaRPr lang="en-US"/>
          </a:p>
        </p:txBody>
      </p:sp>
    </p:spTree>
    <p:extLst>
      <p:ext uri="{BB962C8B-B14F-4D97-AF65-F5344CB8AC3E}">
        <p14:creationId xmlns:p14="http://schemas.microsoft.com/office/powerpoint/2010/main" val="38439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Building Envelope Area Types enable envelope assemblies to be assigned to a specific space conditioning type so specific requirements for that assembly can be applied and, for codes computing energy performance, internal loads of the building classification can be defaulted.</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27</a:t>
            </a:fld>
            <a:endParaRPr lang="en-US"/>
          </a:p>
        </p:txBody>
      </p:sp>
    </p:spTree>
    <p:extLst>
      <p:ext uri="{BB962C8B-B14F-4D97-AF65-F5344CB8AC3E}">
        <p14:creationId xmlns:p14="http://schemas.microsoft.com/office/powerpoint/2010/main" val="3823802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Envelope</a:t>
            </a:r>
            <a:r>
              <a:rPr lang="en-US" baseline="0" dirty="0" smtClean="0"/>
              <a:t> Area Types or </a:t>
            </a:r>
            <a:r>
              <a:rPr lang="en-US" dirty="0" smtClean="0"/>
              <a:t>Area Categories</a:t>
            </a:r>
            <a:r>
              <a:rPr lang="en-US" baseline="0" dirty="0" smtClean="0"/>
              <a:t> will appear in Interior Lighting input table. Fixtures will be specified and assigned to one of these types</a:t>
            </a:r>
            <a:r>
              <a:rPr lang="en-US" baseline="0" smtClean="0"/>
              <a:t>. </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28</a:t>
            </a:fld>
            <a:endParaRPr lang="en-US"/>
          </a:p>
        </p:txBody>
      </p:sp>
    </p:spTree>
    <p:extLst>
      <p:ext uri="{BB962C8B-B14F-4D97-AF65-F5344CB8AC3E}">
        <p14:creationId xmlns:p14="http://schemas.microsoft.com/office/powerpoint/2010/main" val="3823802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29</a:t>
            </a:fld>
            <a:endParaRPr lang="en-US"/>
          </a:p>
        </p:txBody>
      </p:sp>
    </p:spTree>
    <p:extLst>
      <p:ext uri="{BB962C8B-B14F-4D97-AF65-F5344CB8AC3E}">
        <p14:creationId xmlns:p14="http://schemas.microsoft.com/office/powerpoint/2010/main" val="273360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a:t>
            </a:fld>
            <a:endParaRPr lang="en-US"/>
          </a:p>
        </p:txBody>
      </p:sp>
    </p:spTree>
    <p:extLst>
      <p:ext uri="{BB962C8B-B14F-4D97-AF65-F5344CB8AC3E}">
        <p14:creationId xmlns:p14="http://schemas.microsoft.com/office/powerpoint/2010/main" val="922222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feature</a:t>
            </a:r>
            <a:r>
              <a:rPr lang="en-US" baseline="0" dirty="0" smtClean="0"/>
              <a:t> enables envelope assemblies to be assigned to a specific space conditioning type so specific requirements for that assembly can be applied and so internal loads of the building can be assigned by space conditioning.</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30</a:t>
            </a:fld>
            <a:endParaRPr lang="en-US"/>
          </a:p>
        </p:txBody>
      </p:sp>
    </p:spTree>
    <p:extLst>
      <p:ext uri="{BB962C8B-B14F-4D97-AF65-F5344CB8AC3E}">
        <p14:creationId xmlns:p14="http://schemas.microsoft.com/office/powerpoint/2010/main" val="3823802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Tradable – for example, wattage allowed for parking lot lighting can be “traded” and used for canopy lighting.</a:t>
            </a: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31</a:t>
            </a:fld>
            <a:endParaRPr lang="en-US"/>
          </a:p>
        </p:txBody>
      </p:sp>
    </p:spTree>
    <p:extLst>
      <p:ext uri="{BB962C8B-B14F-4D97-AF65-F5344CB8AC3E}">
        <p14:creationId xmlns:p14="http://schemas.microsoft.com/office/powerpoint/2010/main" val="1273834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a typeface="ＭＳ Ｐゴシック" pitchFamily="34" charset="-128"/>
              </a:rPr>
              <a:t>Nontradable</a:t>
            </a:r>
            <a:r>
              <a:rPr lang="en-US" dirty="0" smtClean="0">
                <a:ea typeface="ＭＳ Ｐゴシック" pitchFamily="34" charset="-128"/>
              </a:rPr>
              <a:t> – these applications have more specific security or task </a:t>
            </a:r>
            <a:r>
              <a:rPr lang="en-US" dirty="0" err="1" smtClean="0">
                <a:ea typeface="ＭＳ Ｐゴシック" pitchFamily="34" charset="-128"/>
              </a:rPr>
              <a:t>illuminance</a:t>
            </a:r>
            <a:r>
              <a:rPr lang="en-US" dirty="0" smtClean="0">
                <a:ea typeface="ＭＳ Ｐゴシック" pitchFamily="34" charset="-128"/>
              </a:rPr>
              <a:t> needs such as ATM machines, drive-up windows, emergency services</a:t>
            </a: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32</a:t>
            </a:fld>
            <a:endParaRPr lang="en-US"/>
          </a:p>
        </p:txBody>
      </p:sp>
    </p:spTree>
    <p:extLst>
      <p:ext uri="{BB962C8B-B14F-4D97-AF65-F5344CB8AC3E}">
        <p14:creationId xmlns:p14="http://schemas.microsoft.com/office/powerpoint/2010/main" val="2053697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Envelope </a:t>
            </a:r>
            <a:r>
              <a:rPr lang="en-US" baseline="0" dirty="0"/>
              <a:t>assemblies to be assigned to a specific space conditioning type so specific requirements for that assembly can be applied </a:t>
            </a:r>
            <a:r>
              <a:rPr lang="en-US" baseline="0" dirty="0" smtClean="0"/>
              <a:t>and, if energy performance is to be computed, internal </a:t>
            </a:r>
            <a:r>
              <a:rPr lang="en-US" baseline="0" dirty="0"/>
              <a:t>loads </a:t>
            </a:r>
            <a:r>
              <a:rPr lang="en-US" baseline="0" dirty="0" smtClean="0"/>
              <a:t>will be specific to the building classification. </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33</a:t>
            </a:fld>
            <a:endParaRPr lang="en-US"/>
          </a:p>
        </p:txBody>
      </p:sp>
    </p:spTree>
    <p:extLst>
      <p:ext uri="{BB962C8B-B14F-4D97-AF65-F5344CB8AC3E}">
        <p14:creationId xmlns:p14="http://schemas.microsoft.com/office/powerpoint/2010/main" val="3080424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34</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35</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36</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Demonstrates how</a:t>
            </a:r>
            <a:r>
              <a:rPr lang="en-US" baseline="0" dirty="0"/>
              <a:t> to access glazing requirements.</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37</a:t>
            </a:fld>
            <a:endParaRPr lang="en-US"/>
          </a:p>
        </p:txBody>
      </p:sp>
    </p:spTree>
    <p:extLst>
      <p:ext uri="{BB962C8B-B14F-4D97-AF65-F5344CB8AC3E}">
        <p14:creationId xmlns:p14="http://schemas.microsoft.com/office/powerpoint/2010/main" val="2196667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38</a:t>
            </a:fld>
            <a:endParaRPr lang="en-US"/>
          </a:p>
        </p:txBody>
      </p:sp>
    </p:spTree>
    <p:extLst>
      <p:ext uri="{BB962C8B-B14F-4D97-AF65-F5344CB8AC3E}">
        <p14:creationId xmlns:p14="http://schemas.microsoft.com/office/powerpoint/2010/main" val="3650009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Envelope Compliance</a:t>
            </a:r>
            <a:r>
              <a:rPr lang="en-US" baseline="0" dirty="0"/>
              <a:t> Certificate to obtain important diagnostic details.</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39</a:t>
            </a:fld>
            <a:endParaRPr lang="en-US"/>
          </a:p>
        </p:txBody>
      </p:sp>
    </p:spTree>
    <p:extLst>
      <p:ext uri="{BB962C8B-B14F-4D97-AF65-F5344CB8AC3E}">
        <p14:creationId xmlns:p14="http://schemas.microsoft.com/office/powerpoint/2010/main" val="270995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a:t>
            </a:fld>
            <a:endParaRPr lang="en-US"/>
          </a:p>
        </p:txBody>
      </p:sp>
    </p:spTree>
    <p:extLst>
      <p:ext uri="{BB962C8B-B14F-4D97-AF65-F5344CB8AC3E}">
        <p14:creationId xmlns:p14="http://schemas.microsoft.com/office/powerpoint/2010/main" val="2994101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40</a:t>
            </a:fld>
            <a:endParaRPr lang="en-US"/>
          </a:p>
        </p:txBody>
      </p:sp>
    </p:spTree>
    <p:extLst>
      <p:ext uri="{BB962C8B-B14F-4D97-AF65-F5344CB8AC3E}">
        <p14:creationId xmlns:p14="http://schemas.microsoft.com/office/powerpoint/2010/main" val="942026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applicable to the desktop version as of March 2013</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41</a:t>
            </a:fld>
            <a:endParaRPr lang="en-US"/>
          </a:p>
        </p:txBody>
      </p:sp>
    </p:spTree>
    <p:extLst>
      <p:ext uri="{BB962C8B-B14F-4D97-AF65-F5344CB8AC3E}">
        <p14:creationId xmlns:p14="http://schemas.microsoft.com/office/powerpoint/2010/main" val="1531276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Induction lighting is a fluorescent type bulb without the metal electrical contacts used to conduct electricity from the fixture to the light-emitting gas inside the bulb. Induction is the process of transmitting energy via an electro-magnetic field. The light emitting gas inside the bulbs is excited, or energized when located within a sufficiently strong EMF, or electro-magnetic field, which is induced by passing alternating current through a coil, or inductor.  This means that electricity-conducting metal contacts are unnecessary on the bulb, and the bulb will experience longer life.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lamps are capable of saving 40% over fluorescents, and some models boast a life expectancy of up to 100,000 hours.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42</a:t>
            </a:fld>
            <a:endParaRPr lang="en-US"/>
          </a:p>
        </p:txBody>
      </p:sp>
    </p:spTree>
    <p:extLst>
      <p:ext uri="{BB962C8B-B14F-4D97-AF65-F5344CB8AC3E}">
        <p14:creationId xmlns:p14="http://schemas.microsoft.com/office/powerpoint/2010/main" val="3530951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43</a:t>
            </a:fld>
            <a:endParaRPr lang="en-US"/>
          </a:p>
        </p:txBody>
      </p:sp>
    </p:spTree>
    <p:extLst>
      <p:ext uri="{BB962C8B-B14F-4D97-AF65-F5344CB8AC3E}">
        <p14:creationId xmlns:p14="http://schemas.microsoft.com/office/powerpoint/2010/main" val="3343527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44</a:t>
            </a:fld>
            <a:endParaRPr lang="en-US"/>
          </a:p>
        </p:txBody>
      </p:sp>
    </p:spTree>
    <p:extLst>
      <p:ext uri="{BB962C8B-B14F-4D97-AF65-F5344CB8AC3E}">
        <p14:creationId xmlns:p14="http://schemas.microsoft.com/office/powerpoint/2010/main" val="276770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45</a:t>
            </a:fld>
            <a:endParaRPr lang="en-US"/>
          </a:p>
        </p:txBody>
      </p:sp>
    </p:spTree>
    <p:extLst>
      <p:ext uri="{BB962C8B-B14F-4D97-AF65-F5344CB8AC3E}">
        <p14:creationId xmlns:p14="http://schemas.microsoft.com/office/powerpoint/2010/main" val="2533231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46</a:t>
            </a:fld>
            <a:endParaRPr lang="en-US"/>
          </a:p>
        </p:txBody>
      </p:sp>
    </p:spTree>
    <p:extLst>
      <p:ext uri="{BB962C8B-B14F-4D97-AF65-F5344CB8AC3E}">
        <p14:creationId xmlns:p14="http://schemas.microsoft.com/office/powerpoint/2010/main" val="824365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Mechanical</a:t>
            </a:r>
            <a:r>
              <a:rPr lang="en-US" baseline="0" dirty="0" smtClean="0">
                <a:ea typeface="ＭＳ Ｐゴシック" pitchFamily="34" charset="-128"/>
              </a:rPr>
              <a:t> works differently because most of the mechanical requirements are mandatory.</a:t>
            </a:r>
          </a:p>
          <a:p>
            <a:endParaRPr lang="en-US" dirty="0" smtClean="0">
              <a:ea typeface="ＭＳ Ｐゴシック" pitchFamily="34" charset="-128"/>
            </a:endParaRPr>
          </a:p>
          <a:p>
            <a:r>
              <a:rPr lang="en-US" dirty="0" smtClean="0">
                <a:ea typeface="ＭＳ Ｐゴシック" pitchFamily="34" charset="-128"/>
              </a:rPr>
              <a:t>The characteristics you enter enable the software to exclude large numbers of requirements that don’t apply to your systems.</a:t>
            </a:r>
          </a:p>
          <a:p>
            <a:endParaRPr lang="en-US" dirty="0" smtClean="0">
              <a:ea typeface="ＭＳ Ｐゴシック" pitchFamily="34" charset="-128"/>
            </a:endParaRPr>
          </a:p>
          <a:p>
            <a:r>
              <a:rPr lang="en-US" dirty="0" smtClean="0">
                <a:ea typeface="ＭＳ Ｐゴシック" pitchFamily="34" charset="-128"/>
              </a:rPr>
              <a:t>HVAC system refers to secondary HVAC systems, including controls, fans, terminal boxes, radiators, coils, and package HVAC equipment, not primary HVAC system components such as boilers, chillers, cooling towers, and pumps.  The characteristics you select determine which requirements apply.  Some of the inputs are interdependent.</a:t>
            </a:r>
          </a:p>
          <a:p>
            <a:endParaRPr lang="en-US" dirty="0" smtClean="0">
              <a:ea typeface="ＭＳ Ｐゴシック" pitchFamily="34" charset="-128"/>
            </a:endParaRPr>
          </a:p>
          <a:p>
            <a:r>
              <a:rPr lang="en-US" dirty="0" smtClean="0">
                <a:ea typeface="ＭＳ Ｐゴシック" pitchFamily="34" charset="-128"/>
              </a:rPr>
              <a:t>Plant refers to primary HVAC components, such as boilers, chillers, cooling towers, and pumps.</a:t>
            </a:r>
          </a:p>
          <a:p>
            <a:endParaRPr lang="en-US" dirty="0" smtClean="0">
              <a:ea typeface="ＭＳ Ｐゴシック" pitchFamily="34" charset="-128"/>
            </a:endParaRPr>
          </a:p>
          <a:p>
            <a:r>
              <a:rPr lang="en-US" dirty="0" smtClean="0">
                <a:ea typeface="ＭＳ Ｐゴシック" pitchFamily="34" charset="-128"/>
              </a:rPr>
              <a:t>Water heating – the selection (or </a:t>
            </a:r>
            <a:r>
              <a:rPr lang="en-US" dirty="0" err="1" smtClean="0">
                <a:ea typeface="ＭＳ Ｐゴシック" pitchFamily="34" charset="-128"/>
              </a:rPr>
              <a:t>deselection</a:t>
            </a:r>
            <a:r>
              <a:rPr lang="en-US" dirty="0" smtClean="0">
                <a:ea typeface="ＭＳ Ｐゴシック" pitchFamily="34" charset="-128"/>
              </a:rPr>
              <a:t>) of the checkboxes in this section determines which water heating requirements apply to your building.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47</a:t>
            </a:fld>
            <a:endParaRPr lang="en-US"/>
          </a:p>
        </p:txBody>
      </p:sp>
    </p:spTree>
    <p:extLst>
      <p:ext uri="{BB962C8B-B14F-4D97-AF65-F5344CB8AC3E}">
        <p14:creationId xmlns:p14="http://schemas.microsoft.com/office/powerpoint/2010/main" val="1728115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Mechanical</a:t>
            </a:r>
            <a:r>
              <a:rPr lang="en-US" baseline="0" dirty="0" smtClean="0">
                <a:ea typeface="ＭＳ Ｐゴシック" pitchFamily="34" charset="-128"/>
              </a:rPr>
              <a:t> works differently because most of the mechanical requirements are mandatory.</a:t>
            </a:r>
          </a:p>
          <a:p>
            <a:endParaRPr lang="en-US" dirty="0" smtClean="0">
              <a:ea typeface="ＭＳ Ｐゴシック" pitchFamily="34" charset="-128"/>
            </a:endParaRPr>
          </a:p>
          <a:p>
            <a:r>
              <a:rPr lang="en-US" dirty="0" smtClean="0">
                <a:ea typeface="ＭＳ Ｐゴシック" pitchFamily="34" charset="-128"/>
              </a:rPr>
              <a:t>The characteristics you enter enable the software to exclude large numbers of requirements that don’t apply to your systems.</a:t>
            </a:r>
          </a:p>
          <a:p>
            <a:endParaRPr lang="en-US" dirty="0" smtClean="0">
              <a:ea typeface="ＭＳ Ｐゴシック" pitchFamily="34" charset="-128"/>
            </a:endParaRPr>
          </a:p>
          <a:p>
            <a:r>
              <a:rPr lang="en-US" dirty="0" smtClean="0">
                <a:ea typeface="ＭＳ Ｐゴシック" pitchFamily="34" charset="-128"/>
              </a:rPr>
              <a:t>HVAC system refers to secondary HVAC systems, including controls, fans, terminal boxes, radiators, coils, and package HVAC equipment, not primary HVAC system components such as boilers, chillers, cooling towers, and pumps.  The characteristics you select determine which requirements apply.  Some of the inputs are interdependent.</a:t>
            </a:r>
          </a:p>
          <a:p>
            <a:endParaRPr lang="en-US" dirty="0" smtClean="0">
              <a:ea typeface="ＭＳ Ｐゴシック" pitchFamily="34" charset="-128"/>
            </a:endParaRPr>
          </a:p>
          <a:p>
            <a:r>
              <a:rPr lang="en-US" dirty="0" smtClean="0">
                <a:ea typeface="ＭＳ Ｐゴシック" pitchFamily="34" charset="-128"/>
              </a:rPr>
              <a:t>Plant refers to primary HVAC components, such as boilers, chillers, cooling towers, and pumps.</a:t>
            </a:r>
          </a:p>
          <a:p>
            <a:endParaRPr lang="en-US" dirty="0" smtClean="0">
              <a:ea typeface="ＭＳ Ｐゴシック" pitchFamily="34" charset="-128"/>
            </a:endParaRPr>
          </a:p>
          <a:p>
            <a:r>
              <a:rPr lang="en-US" dirty="0" smtClean="0">
                <a:ea typeface="ＭＳ Ｐゴシック" pitchFamily="34" charset="-128"/>
              </a:rPr>
              <a:t>Water heating – the selection (or </a:t>
            </a:r>
            <a:r>
              <a:rPr lang="en-US" dirty="0" err="1" smtClean="0">
                <a:ea typeface="ＭＳ Ｐゴシック" pitchFamily="34" charset="-128"/>
              </a:rPr>
              <a:t>deselection</a:t>
            </a:r>
            <a:r>
              <a:rPr lang="en-US" dirty="0" smtClean="0">
                <a:ea typeface="ＭＳ Ｐゴシック" pitchFamily="34" charset="-128"/>
              </a:rPr>
              <a:t>) of the checkboxes in this section determines which water heating requirements apply to your building.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48</a:t>
            </a:fld>
            <a:endParaRPr lang="en-US"/>
          </a:p>
        </p:txBody>
      </p:sp>
    </p:spTree>
    <p:extLst>
      <p:ext uri="{BB962C8B-B14F-4D97-AF65-F5344CB8AC3E}">
        <p14:creationId xmlns:p14="http://schemas.microsoft.com/office/powerpoint/2010/main" val="1728115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 only</a:t>
            </a:r>
            <a:r>
              <a:rPr lang="en-US" baseline="0" dirty="0" smtClean="0"/>
              <a:t> to the desktop version as of March 2013</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49</a:t>
            </a:fld>
            <a:endParaRPr lang="en-US"/>
          </a:p>
        </p:txBody>
      </p:sp>
    </p:spTree>
    <p:extLst>
      <p:ext uri="{BB962C8B-B14F-4D97-AF65-F5344CB8AC3E}">
        <p14:creationId xmlns:p14="http://schemas.microsoft.com/office/powerpoint/2010/main" val="120242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a:t>
            </a:fld>
            <a:endParaRPr lang="en-US"/>
          </a:p>
        </p:txBody>
      </p:sp>
    </p:spTree>
    <p:extLst>
      <p:ext uri="{BB962C8B-B14F-4D97-AF65-F5344CB8AC3E}">
        <p14:creationId xmlns:p14="http://schemas.microsoft.com/office/powerpoint/2010/main" val="1291738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50</a:t>
            </a:fld>
            <a:endParaRPr lang="en-US"/>
          </a:p>
        </p:txBody>
      </p:sp>
    </p:spTree>
    <p:extLst>
      <p:ext uri="{BB962C8B-B14F-4D97-AF65-F5344CB8AC3E}">
        <p14:creationId xmlns:p14="http://schemas.microsoft.com/office/powerpoint/2010/main" val="3349278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51</a:t>
            </a:fld>
            <a:endParaRPr lang="en-US"/>
          </a:p>
        </p:txBody>
      </p:sp>
    </p:spTree>
    <p:extLst>
      <p:ext uri="{BB962C8B-B14F-4D97-AF65-F5344CB8AC3E}">
        <p14:creationId xmlns:p14="http://schemas.microsoft.com/office/powerpoint/2010/main" val="2398804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52</a:t>
            </a:fld>
            <a:endParaRPr lang="en-US"/>
          </a:p>
        </p:txBody>
      </p:sp>
    </p:spTree>
    <p:extLst>
      <p:ext uri="{BB962C8B-B14F-4D97-AF65-F5344CB8AC3E}">
        <p14:creationId xmlns:p14="http://schemas.microsoft.com/office/powerpoint/2010/main" val="891545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53</a:t>
            </a:fld>
            <a:endParaRPr lang="en-US"/>
          </a:p>
        </p:txBody>
      </p:sp>
    </p:spTree>
    <p:extLst>
      <p:ext uri="{BB962C8B-B14F-4D97-AF65-F5344CB8AC3E}">
        <p14:creationId xmlns:p14="http://schemas.microsoft.com/office/powerpoint/2010/main" val="3641765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54</a:t>
            </a:fld>
            <a:endParaRPr lang="en-US"/>
          </a:p>
        </p:txBody>
      </p:sp>
    </p:spTree>
    <p:extLst>
      <p:ext uri="{BB962C8B-B14F-4D97-AF65-F5344CB8AC3E}">
        <p14:creationId xmlns:p14="http://schemas.microsoft.com/office/powerpoint/2010/main" val="2260831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55</a:t>
            </a:fld>
            <a:endParaRPr lang="en-US"/>
          </a:p>
        </p:txBody>
      </p:sp>
    </p:spTree>
    <p:extLst>
      <p:ext uri="{BB962C8B-B14F-4D97-AF65-F5344CB8AC3E}">
        <p14:creationId xmlns:p14="http://schemas.microsoft.com/office/powerpoint/2010/main" val="2585829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5324A-0D9B-9A43-AE72-6DBF24439625}" type="slidenum">
              <a:rPr lang="en-US" smtClean="0"/>
              <a:pPr/>
              <a:t>56</a:t>
            </a:fld>
            <a:endParaRPr lang="en-US"/>
          </a:p>
        </p:txBody>
      </p:sp>
    </p:spTree>
    <p:extLst>
      <p:ext uri="{BB962C8B-B14F-4D97-AF65-F5344CB8AC3E}">
        <p14:creationId xmlns:p14="http://schemas.microsoft.com/office/powerpoint/2010/main" val="1229472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57</a:t>
            </a:fld>
            <a:endParaRPr lang="en-US"/>
          </a:p>
        </p:txBody>
      </p:sp>
    </p:spTree>
    <p:extLst>
      <p:ext uri="{BB962C8B-B14F-4D97-AF65-F5344CB8AC3E}">
        <p14:creationId xmlns:p14="http://schemas.microsoft.com/office/powerpoint/2010/main" val="425841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58</a:t>
            </a:fld>
            <a:endParaRPr lang="en-US" dirty="0"/>
          </a:p>
        </p:txBody>
      </p:sp>
    </p:spTree>
    <p:extLst>
      <p:ext uri="{BB962C8B-B14F-4D97-AF65-F5344CB8AC3E}">
        <p14:creationId xmlns:p14="http://schemas.microsoft.com/office/powerpoint/2010/main" val="431845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ea typeface="MS PGothic"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fontAlgn="base">
              <a:spcBef>
                <a:spcPct val="0"/>
              </a:spcBef>
              <a:spcAft>
                <a:spcPct val="0"/>
              </a:spcAft>
              <a:defRPr>
                <a:solidFill>
                  <a:schemeClr val="tx1"/>
                </a:solidFill>
                <a:latin typeface="Calibri" pitchFamily="34" charset="0"/>
              </a:defRPr>
            </a:lvl6pPr>
            <a:lvl7pPr marL="2932113" indent="-223838" fontAlgn="base">
              <a:spcBef>
                <a:spcPct val="0"/>
              </a:spcBef>
              <a:spcAft>
                <a:spcPct val="0"/>
              </a:spcAft>
              <a:defRPr>
                <a:solidFill>
                  <a:schemeClr val="tx1"/>
                </a:solidFill>
                <a:latin typeface="Calibri" pitchFamily="34" charset="0"/>
              </a:defRPr>
            </a:lvl7pPr>
            <a:lvl8pPr marL="3389313" indent="-223838" fontAlgn="base">
              <a:spcBef>
                <a:spcPct val="0"/>
              </a:spcBef>
              <a:spcAft>
                <a:spcPct val="0"/>
              </a:spcAft>
              <a:defRPr>
                <a:solidFill>
                  <a:schemeClr val="tx1"/>
                </a:solidFill>
                <a:latin typeface="Calibri" pitchFamily="34" charset="0"/>
              </a:defRPr>
            </a:lvl8pPr>
            <a:lvl9pPr marL="3846513"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CD8402-3942-4808-BAA5-0A79652267C0}" type="slidenum">
              <a:rPr lang="en-US" altLang="en-US">
                <a:solidFill>
                  <a:srgbClr val="000000"/>
                </a:solidFill>
                <a:ea typeface="MS PGothic" pitchFamily="34" charset="-128"/>
              </a:rPr>
              <a:pPr fontAlgn="base">
                <a:spcBef>
                  <a:spcPct val="0"/>
                </a:spcBef>
                <a:spcAft>
                  <a:spcPct val="0"/>
                </a:spcAft>
              </a:pPr>
              <a:t>59</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40206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categories are mostly similar to 90.1 excepting Opaque Doors.</a:t>
            </a:r>
          </a:p>
        </p:txBody>
      </p:sp>
      <p:sp>
        <p:nvSpPr>
          <p:cNvPr id="4" name="Slide Number Placeholder 3"/>
          <p:cNvSpPr>
            <a:spLocks noGrp="1"/>
          </p:cNvSpPr>
          <p:nvPr>
            <p:ph type="sldNum" sz="quarter" idx="10"/>
          </p:nvPr>
        </p:nvSpPr>
        <p:spPr/>
        <p:txBody>
          <a:bodyPr/>
          <a:lstStyle/>
          <a:p>
            <a:fld id="{74F5324A-0D9B-9A43-AE72-6DBF24439625}" type="slidenum">
              <a:rPr lang="en-US" smtClean="0"/>
              <a:pPr/>
              <a:t>6</a:t>
            </a:fld>
            <a:endParaRPr lang="en-US"/>
          </a:p>
        </p:txBody>
      </p:sp>
    </p:spTree>
    <p:extLst>
      <p:ext uri="{BB962C8B-B14F-4D97-AF65-F5344CB8AC3E}">
        <p14:creationId xmlns:p14="http://schemas.microsoft.com/office/powerpoint/2010/main" val="251311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2018 IECC requires SHGC to be met prescriptively, not by area-weighted averaging method.</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7</a:t>
            </a:fld>
            <a:endParaRPr lang="en-US"/>
          </a:p>
        </p:txBody>
      </p:sp>
    </p:spTree>
    <p:extLst>
      <p:ext uri="{BB962C8B-B14F-4D97-AF65-F5344CB8AC3E}">
        <p14:creationId xmlns:p14="http://schemas.microsoft.com/office/powerpoint/2010/main" val="55786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8</a:t>
            </a:fld>
            <a:endParaRPr lang="en-US"/>
          </a:p>
        </p:txBody>
      </p:sp>
    </p:spTree>
    <p:extLst>
      <p:ext uri="{BB962C8B-B14F-4D97-AF65-F5344CB8AC3E}">
        <p14:creationId xmlns:p14="http://schemas.microsoft.com/office/powerpoint/2010/main" val="106343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U-factor requirements are what</a:t>
            </a:r>
            <a:r>
              <a:rPr lang="en-US" baseline="0" dirty="0"/>
              <a:t> COMcheck uses.</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9</a:t>
            </a:fld>
            <a:endParaRPr lang="en-US"/>
          </a:p>
        </p:txBody>
      </p:sp>
    </p:spTree>
    <p:extLst>
      <p:ext uri="{BB962C8B-B14F-4D97-AF65-F5344CB8AC3E}">
        <p14:creationId xmlns:p14="http://schemas.microsoft.com/office/powerpoint/2010/main" val="5444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5" name="Footer Placeholder 4"/>
          <p:cNvSpPr>
            <a:spLocks noGrp="1"/>
          </p:cNvSpPr>
          <p:nvPr>
            <p:ph type="ftr" sz="quarter" idx="11"/>
          </p:nvPr>
        </p:nvSpPr>
        <p:spPr/>
        <p:txBody>
          <a:bodyPr/>
          <a:lstStyle>
            <a:lvl1pPr>
              <a:defRPr sz="900">
                <a:solidFill>
                  <a:srgbClr val="FFFFFF"/>
                </a:solidFill>
              </a:defRPr>
            </a:lvl1pPr>
          </a:lstStyle>
          <a:p>
            <a:r>
              <a:rPr lang="en-US" dirty="0" smtClean="0"/>
              <a:t>Building Energy Codes Program</a:t>
            </a:r>
            <a:endParaRPr lang="en-US" dirty="0"/>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03722D57-58D6-9447-A6D5-A97F6C35A8FB}" type="slidenum">
              <a:rPr lang="en-US" smtClean="0"/>
              <a:pPr/>
              <a:t>‹#›</a:t>
            </a:fld>
            <a:endParaRPr lang="en-US"/>
          </a:p>
        </p:txBody>
      </p:sp>
      <p:sp>
        <p:nvSpPr>
          <p:cNvPr id="1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25"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57200" y="1371597"/>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r>
              <a:rPr lang="en-US" dirty="0" smtClean="0"/>
              <a:t>Building Energy Codes Program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userDrawn="1">
            <p:ph sz="half" idx="1"/>
          </p:nvPr>
        </p:nvSpPr>
        <p:spPr>
          <a:xfrm>
            <a:off x="457200" y="1371597"/>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F94078E1-36D5-174D-8FFC-59889EFD308B}" type="datetime4">
              <a:rPr lang="en-US" smtClean="0"/>
              <a:t>May 22, 2019</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4800600" y="1371600"/>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2" name="Content Placeholder 2"/>
          <p:cNvSpPr>
            <a:spLocks noGrp="1"/>
          </p:cNvSpPr>
          <p:nvPr>
            <p:ph sz="half" idx="13"/>
          </p:nvPr>
        </p:nvSpPr>
        <p:spPr>
          <a:xfrm>
            <a:off x="457200" y="2059242"/>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059245"/>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userDrawn="1">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userDrawn="1">
            <p:ph type="dt" sz="half" idx="10"/>
          </p:nvPr>
        </p:nvSpPr>
        <p:spPr/>
        <p:txBody>
          <a:bodyPr lIns="0" tIns="0" rIns="0" bIns="0"/>
          <a:lstStyle>
            <a:lvl1pPr>
              <a:defRPr sz="900">
                <a:latin typeface="Arial"/>
                <a:cs typeface="Arial"/>
              </a:defRPr>
            </a:lvl1pPr>
          </a:lstStyle>
          <a:p>
            <a:fld id="{CBFBE8CF-7B3F-084A-A68D-3CB51534AE1D}" type="datetime4">
              <a:rPr lang="en-US" smtClean="0"/>
              <a:t>May 22, 2019</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userDrawn="1">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userDrawn="1">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D3C40767-C724-B144-B5E2-42217A78B772}" type="datetime4">
              <a:rPr lang="en-US" smtClean="0"/>
              <a:t>May 22, 2019</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userDrawn="1">
            <p:ph type="dt" sz="half" idx="10"/>
          </p:nvPr>
        </p:nvSpPr>
        <p:spPr/>
        <p:txBody>
          <a:bodyPr lIns="0" tIns="0" rIns="0" bIns="0"/>
          <a:lstStyle>
            <a:lvl1pPr>
              <a:defRPr sz="900">
                <a:latin typeface="Arial"/>
                <a:cs typeface="Arial"/>
              </a:defRPr>
            </a:lvl1pPr>
          </a:lstStyle>
          <a:p>
            <a:fld id="{BD363373-6C73-B64D-B353-B00504264C42}" type="datetime4">
              <a:rPr lang="en-US" smtClean="0"/>
              <a:t>May 22, 2019</a:t>
            </a:fld>
            <a:endParaRPr lang="en-US"/>
          </a:p>
        </p:txBody>
      </p:sp>
      <p:sp>
        <p:nvSpPr>
          <p:cNvPr id="4" name="Footer Placeholder 3"/>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5" name="Slide Number Placeholder 4"/>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r>
              <a:rPr lang="en-US" dirty="0" smtClean="0"/>
              <a:t>March 2013</a:t>
            </a:r>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8" name="Content Placeholder 2"/>
          <p:cNvSpPr>
            <a:spLocks noGrp="1"/>
          </p:cNvSpPr>
          <p:nvPr>
            <p:ph idx="13"/>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457200" y="1830027"/>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4800600" y="183003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userDrawn="1">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userDrawn="1">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r>
              <a:rPr lang="en-US" dirty="0" smtClean="0"/>
              <a:t>Building Energy Codes Program</a:t>
            </a:r>
          </a:p>
          <a:p>
            <a:endParaRPr lang="en-US" dirty="0"/>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sz="half" idx="13"/>
          </p:nvPr>
        </p:nvSpPr>
        <p:spPr>
          <a:xfrm>
            <a:off x="457200" y="251767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4"/>
          </p:nvPr>
        </p:nvSpPr>
        <p:spPr>
          <a:xfrm>
            <a:off x="4800600" y="2517675"/>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9144000" cy="6858000"/>
          </a:xfrm>
        </p:grpSpPr>
        <p:pic>
          <p:nvPicPr>
            <p:cNvPr id="10" name="Picture 9" descr="Copper_PowerPoint_Background_08-19-201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12"/>
            <a:stretch>
              <a:fillRect/>
            </a:stretch>
          </p:blipFill>
          <p:spPr>
            <a:xfrm>
              <a:off x="7570482" y="128766"/>
              <a:ext cx="1444752" cy="728658"/>
            </a:xfrm>
            <a:prstGeom prst="rect">
              <a:avLst/>
            </a:prstGeom>
          </p:spPr>
        </p:pic>
      </p:grpSp>
      <p:sp>
        <p:nvSpPr>
          <p:cNvPr id="2" name="Title Placeholder 1"/>
          <p:cNvSpPr>
            <a:spLocks noGrp="1"/>
          </p:cNvSpPr>
          <p:nvPr>
            <p:ph type="title"/>
          </p:nvPr>
        </p:nvSpPr>
        <p:spPr>
          <a:xfrm>
            <a:off x="457200" y="356615"/>
            <a:ext cx="6858000" cy="384721"/>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r>
              <a:rPr lang="en-US" dirty="0" smtClean="0"/>
              <a:t>March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dirty="0" smtClean="0"/>
              <a:t>Building Energy Codes Program</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8" r:id="rId7"/>
    <p:sldLayoutId id="2147483659" r:id="rId8"/>
    <p:sldLayoutId id="2147483660" r:id="rId9"/>
  </p:sldLayoutIdLst>
  <p:hf hdr="0"/>
  <p:txStyles>
    <p:titleStyle>
      <a:lvl1pPr algn="l" defTabSz="457200" rtl="0" eaLnBrk="1" latinLnBrk="0" hangingPunct="1">
        <a:spcBef>
          <a:spcPct val="0"/>
        </a:spcBef>
        <a:buNone/>
        <a:defRPr sz="25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FontTx/>
        <a:buBlip>
          <a:blip r:embed="rId1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1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1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3"/>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6.png"/><Relationship Id="rId4" Type="http://schemas.openxmlformats.org/officeDocument/2006/relationships/image" Target="../media/image4.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diagramQuickStyle" Target="../diagrams/quickStyl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1.xml"/><Relationship Id="rId5" Type="http://schemas.openxmlformats.org/officeDocument/2006/relationships/image" Target="../media/image5.png"/><Relationship Id="rId15" Type="http://schemas.openxmlformats.org/officeDocument/2006/relationships/diagramLayout" Target="../diagrams/layout2.xml"/><Relationship Id="rId10"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hyperlink" Target="http://www.energycodes.gov/resource-center/help-desk" TargetMode="External"/><Relationship Id="rId2" Type="http://schemas.openxmlformats.org/officeDocument/2006/relationships/hyperlink" Target="http://www.energycode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ctrTitle"/>
          </p:nvPr>
        </p:nvSpPr>
        <p:spPr>
          <a:xfrm>
            <a:off x="0" y="2628782"/>
            <a:ext cx="9144000" cy="1600438"/>
          </a:xfrm>
        </p:spPr>
        <p:txBody>
          <a:bodyPr/>
          <a:lstStyle/>
          <a:p>
            <a:r>
              <a:rPr lang="en-US" dirty="0" err="1" smtClean="0"/>
              <a:t>COM</a:t>
            </a:r>
            <a:r>
              <a:rPr lang="en-US" i="1" dirty="0" err="1" smtClean="0"/>
              <a:t>check</a:t>
            </a:r>
            <a:r>
              <a:rPr lang="en-US" dirty="0" smtClean="0"/>
              <a:t> Basics</a:t>
            </a:r>
            <a:endParaRPr lang="en-US" dirty="0"/>
          </a:p>
        </p:txBody>
      </p:sp>
      <p:sp>
        <p:nvSpPr>
          <p:cNvPr id="34" name="Slide Number Placeholder 33"/>
          <p:cNvSpPr>
            <a:spLocks noGrp="1"/>
          </p:cNvSpPr>
          <p:nvPr>
            <p:ph type="sldNum" sz="quarter" idx="12"/>
          </p:nvPr>
        </p:nvSpPr>
        <p:spPr/>
        <p:txBody>
          <a:bodyPr/>
          <a:lstStyle/>
          <a:p>
            <a:fld id="{03722D57-58D6-9447-A6D5-A97F6C35A8FB}" type="slidenum">
              <a:rPr lang="en-US" smtClean="0"/>
              <a:pPr/>
              <a:t>1</a:t>
            </a:fld>
            <a:endParaRPr lang="en-US"/>
          </a:p>
        </p:txBody>
      </p:sp>
      <p:sp>
        <p:nvSpPr>
          <p:cNvPr id="2" name="Footer Placeholder 1"/>
          <p:cNvSpPr>
            <a:spLocks noGrp="1"/>
          </p:cNvSpPr>
          <p:nvPr>
            <p:ph type="ftr" sz="quarter" idx="11"/>
          </p:nvPr>
        </p:nvSpPr>
        <p:spPr/>
        <p:txBody>
          <a:bodyPr/>
          <a:lstStyle/>
          <a:p>
            <a:r>
              <a:rPr lang="en-US" dirty="0" smtClean="0"/>
              <a:t>PNNL-SA-143555</a:t>
            </a:r>
            <a:endParaRPr lang="en-US" dirty="0"/>
          </a:p>
        </p:txBody>
      </p:sp>
      <p:sp>
        <p:nvSpPr>
          <p:cNvPr id="5" name="Subtitle 51"/>
          <p:cNvSpPr>
            <a:spLocks noGrp="1"/>
          </p:cNvSpPr>
          <p:nvPr>
            <p:ph type="subTitle" idx="1"/>
          </p:nvPr>
        </p:nvSpPr>
        <p:spPr>
          <a:xfrm>
            <a:off x="358140" y="4267200"/>
            <a:ext cx="8229600" cy="350520"/>
          </a:xfrm>
        </p:spPr>
        <p:txBody>
          <a:bodyPr>
            <a:normAutofit/>
          </a:bodyPr>
          <a:lstStyle/>
          <a:p>
            <a:r>
              <a:rPr lang="en-US" dirty="0" smtClean="0"/>
              <a:t>bob </a:t>
            </a:r>
            <a:r>
              <a:rPr lang="en-US" dirty="0" err="1" smtClean="0"/>
              <a:t>schultz</a:t>
            </a:r>
            <a:endParaRPr lang="en-US" dirty="0"/>
          </a:p>
        </p:txBody>
      </p:sp>
      <p:sp>
        <p:nvSpPr>
          <p:cNvPr id="8" name="Text Placeholder 2"/>
          <p:cNvSpPr>
            <a:spLocks noGrp="1"/>
          </p:cNvSpPr>
          <p:nvPr>
            <p:ph type="body" sz="quarter" idx="15"/>
          </p:nvPr>
        </p:nvSpPr>
        <p:spPr>
          <a:xfrm>
            <a:off x="312420" y="4940650"/>
            <a:ext cx="8229600" cy="961697"/>
          </a:xfrm>
        </p:spPr>
        <p:txBody>
          <a:bodyPr>
            <a:normAutofit/>
          </a:bodyPr>
          <a:lstStyle/>
          <a:p>
            <a:r>
              <a:rPr lang="en-US" dirty="0" smtClean="0"/>
              <a:t>2019 Department of Energy National Energy Codes Conference</a:t>
            </a:r>
          </a:p>
          <a:p>
            <a:r>
              <a:rPr lang="en-US" dirty="0" smtClean="0"/>
              <a:t>Building Energy Codes Program</a:t>
            </a:r>
          </a:p>
          <a:p>
            <a:r>
              <a:rPr lang="en-US" dirty="0" smtClean="0"/>
              <a:t>May 28, 2019</a:t>
            </a:r>
            <a:endParaRPr lang="en-US" dirty="0"/>
          </a:p>
          <a:p>
            <a:endParaRPr lang="en-US" dirty="0"/>
          </a:p>
        </p:txBody>
      </p:sp>
    </p:spTree>
    <p:extLst>
      <p:ext uri="{BB962C8B-B14F-4D97-AF65-F5344CB8AC3E}">
        <p14:creationId xmlns:p14="http://schemas.microsoft.com/office/powerpoint/2010/main" val="1834151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Types</a:t>
            </a:r>
            <a:endParaRPr lang="en-US" dirty="0"/>
          </a:p>
        </p:txBody>
      </p:sp>
      <p:sp>
        <p:nvSpPr>
          <p:cNvPr id="3" name="Content Placeholder 2"/>
          <p:cNvSpPr>
            <a:spLocks noGrp="1"/>
          </p:cNvSpPr>
          <p:nvPr>
            <p:ph idx="1"/>
          </p:nvPr>
        </p:nvSpPr>
        <p:spPr>
          <a:xfrm>
            <a:off x="239485" y="1129874"/>
            <a:ext cx="5128260" cy="3262432"/>
          </a:xfrm>
        </p:spPr>
        <p:txBody>
          <a:bodyPr/>
          <a:lstStyle/>
          <a:p>
            <a:r>
              <a:rPr lang="en-US" dirty="0" smtClean="0">
                <a:solidFill>
                  <a:schemeClr val="bg2">
                    <a:lumMod val="50000"/>
                  </a:schemeClr>
                </a:solidFill>
              </a:rPr>
              <a:t>New Construction: </a:t>
            </a:r>
          </a:p>
          <a:p>
            <a:pPr lvl="1"/>
            <a:r>
              <a:rPr lang="en-US" sz="2000" dirty="0" smtClean="0">
                <a:solidFill>
                  <a:schemeClr val="bg2">
                    <a:lumMod val="50000"/>
                  </a:schemeClr>
                </a:solidFill>
              </a:rPr>
              <a:t>Trade-off compliance method</a:t>
            </a:r>
          </a:p>
          <a:p>
            <a:pPr lvl="1"/>
            <a:r>
              <a:rPr lang="en-US" sz="2000" dirty="0" smtClean="0">
                <a:solidFill>
                  <a:schemeClr val="bg2">
                    <a:lumMod val="50000"/>
                  </a:schemeClr>
                </a:solidFill>
              </a:rPr>
              <a:t>Prescriptive – Oregon only</a:t>
            </a:r>
          </a:p>
          <a:p>
            <a:r>
              <a:rPr lang="en-US" dirty="0" smtClean="0">
                <a:solidFill>
                  <a:schemeClr val="bg2">
                    <a:lumMod val="50000"/>
                  </a:schemeClr>
                </a:solidFill>
              </a:rPr>
              <a:t>Addition</a:t>
            </a:r>
          </a:p>
          <a:p>
            <a:pPr lvl="1"/>
            <a:r>
              <a:rPr lang="en-US" sz="2000" dirty="0" smtClean="0">
                <a:solidFill>
                  <a:schemeClr val="bg2">
                    <a:lumMod val="50000"/>
                  </a:schemeClr>
                </a:solidFill>
              </a:rPr>
              <a:t>Trade-off compliance method</a:t>
            </a:r>
          </a:p>
          <a:p>
            <a:pPr lvl="1"/>
            <a:r>
              <a:rPr lang="en-US" sz="2000" dirty="0">
                <a:solidFill>
                  <a:schemeClr val="bg2">
                    <a:lumMod val="50000"/>
                  </a:schemeClr>
                </a:solidFill>
              </a:rPr>
              <a:t>Prescriptive – Oregon </a:t>
            </a:r>
            <a:r>
              <a:rPr lang="en-US" sz="2000" dirty="0" smtClean="0">
                <a:solidFill>
                  <a:schemeClr val="bg2">
                    <a:lumMod val="50000"/>
                  </a:schemeClr>
                </a:solidFill>
              </a:rPr>
              <a:t>only</a:t>
            </a:r>
          </a:p>
          <a:p>
            <a:r>
              <a:rPr lang="en-US" dirty="0" smtClean="0">
                <a:solidFill>
                  <a:schemeClr val="bg2">
                    <a:lumMod val="50000"/>
                  </a:schemeClr>
                </a:solidFill>
              </a:rPr>
              <a:t>Alteration</a:t>
            </a:r>
          </a:p>
          <a:p>
            <a:pPr lvl="1"/>
            <a:r>
              <a:rPr lang="en-US" sz="2000" dirty="0" smtClean="0">
                <a:solidFill>
                  <a:schemeClr val="bg2">
                    <a:lumMod val="50000"/>
                  </a:schemeClr>
                </a:solidFill>
              </a:rPr>
              <a:t>Prescriptive compliance</a:t>
            </a:r>
          </a:p>
          <a:p>
            <a:pPr marL="0" indent="0">
              <a:buNone/>
            </a:pPr>
            <a:endParaRPr lang="en-US" dirty="0">
              <a:solidFill>
                <a:schemeClr val="bg2">
                  <a:lumMod val="50000"/>
                </a:schemeClr>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10</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9" name="Picture 5" descr="Commercial Building Window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66776" y="3757829"/>
            <a:ext cx="3276600" cy="2352675"/>
          </a:xfrm>
          <a:prstGeom prst="rect">
            <a:avLst/>
          </a:prstGeom>
        </p:spPr>
      </p:pic>
      <p:pic>
        <p:nvPicPr>
          <p:cNvPr id="10" name="Picture 3" descr="C:\Users\mosl599\AppData\Local\Microsoft\Windows\Temporary Internet Files\Content.IE5\KO12IWF1\MP9003860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653" y="1264603"/>
            <a:ext cx="25828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406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Compliance Methods</a:t>
            </a:r>
            <a:endParaRPr lang="en-US" dirty="0"/>
          </a:p>
        </p:txBody>
      </p:sp>
      <p:sp>
        <p:nvSpPr>
          <p:cNvPr id="3" name="Content Placeholder 2"/>
          <p:cNvSpPr>
            <a:spLocks noGrp="1"/>
          </p:cNvSpPr>
          <p:nvPr>
            <p:ph idx="1"/>
          </p:nvPr>
        </p:nvSpPr>
        <p:spPr>
          <a:xfrm>
            <a:off x="457200" y="1371597"/>
            <a:ext cx="8229600" cy="1046440"/>
          </a:xfrm>
        </p:spPr>
        <p:txBody>
          <a:bodyPr/>
          <a:lstStyle/>
          <a:p>
            <a:r>
              <a:rPr lang="en-US" dirty="0">
                <a:solidFill>
                  <a:schemeClr val="tx1"/>
                </a:solidFill>
              </a:rPr>
              <a:t>Mandatory </a:t>
            </a:r>
            <a:r>
              <a:rPr lang="en-US" dirty="0" smtClean="0">
                <a:solidFill>
                  <a:schemeClr val="tx1"/>
                </a:solidFill>
              </a:rPr>
              <a:t>requirements: Controls, Switching, Daylighting</a:t>
            </a:r>
            <a:endParaRPr lang="en-US" dirty="0">
              <a:solidFill>
                <a:schemeClr val="tx1"/>
              </a:solidFill>
            </a:endParaRPr>
          </a:p>
          <a:p>
            <a:r>
              <a:rPr lang="en-US" dirty="0" smtClean="0">
                <a:solidFill>
                  <a:schemeClr val="tx1"/>
                </a:solidFill>
              </a:rPr>
              <a:t>Interior/Exterior </a:t>
            </a:r>
            <a:r>
              <a:rPr lang="en-US" dirty="0">
                <a:solidFill>
                  <a:schemeClr val="tx1"/>
                </a:solidFill>
              </a:rPr>
              <a:t>lighting power requirements</a:t>
            </a:r>
          </a:p>
          <a:p>
            <a:pPr lvl="1"/>
            <a:r>
              <a:rPr lang="en-US" sz="2000" dirty="0">
                <a:solidFill>
                  <a:schemeClr val="tx1"/>
                </a:solidFill>
              </a:rPr>
              <a:t>Complies if total connected power </a:t>
            </a:r>
            <a:r>
              <a:rPr lang="en-US" sz="2000" dirty="0" smtClean="0">
                <a:solidFill>
                  <a:schemeClr val="tx1"/>
                </a:solidFill>
              </a:rPr>
              <a:t>&lt;= lighting </a:t>
            </a:r>
            <a:r>
              <a:rPr lang="en-US" sz="2000" dirty="0">
                <a:solidFill>
                  <a:schemeClr val="tx1"/>
                </a:solidFill>
              </a:rPr>
              <a:t>power </a:t>
            </a:r>
            <a:r>
              <a:rPr lang="en-US" sz="2000" dirty="0" smtClean="0">
                <a:solidFill>
                  <a:schemeClr val="tx1"/>
                </a:solidFill>
              </a:rPr>
              <a:t>allowance</a:t>
            </a:r>
            <a:endParaRPr lang="en-US" sz="2000"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124200"/>
            <a:ext cx="3505200" cy="1874520"/>
          </a:xfrm>
          <a:prstGeom prst="rect">
            <a:avLst/>
          </a:prstGeom>
        </p:spPr>
      </p:pic>
      <p:sp>
        <p:nvSpPr>
          <p:cNvPr id="8" name="TextBox 7"/>
          <p:cNvSpPr txBox="1"/>
          <p:nvPr/>
        </p:nvSpPr>
        <p:spPr>
          <a:xfrm>
            <a:off x="685800" y="3153864"/>
            <a:ext cx="3581400" cy="73578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Proposed Wattage</a:t>
            </a:r>
          </a:p>
        </p:txBody>
      </p:sp>
      <p:sp>
        <p:nvSpPr>
          <p:cNvPr id="9" name="TextBox 8"/>
          <p:cNvSpPr txBox="1"/>
          <p:nvPr/>
        </p:nvSpPr>
        <p:spPr>
          <a:xfrm>
            <a:off x="5410200" y="3328873"/>
            <a:ext cx="2286000" cy="13716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0" name="Text Box 7"/>
          <p:cNvSpPr txBox="1">
            <a:spLocks noChangeArrowheads="1"/>
          </p:cNvSpPr>
          <p:nvPr/>
        </p:nvSpPr>
        <p:spPr bwMode="auto">
          <a:xfrm>
            <a:off x="4267200" y="3427987"/>
            <a:ext cx="53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10" charset="0"/>
                <a:ea typeface="ＭＳ Ｐゴシック" pitchFamily="34" charset="-128"/>
              </a:defRPr>
            </a:lvl1pPr>
            <a:lvl2pPr marL="742950" indent="-285750">
              <a:defRPr sz="2400">
                <a:solidFill>
                  <a:schemeClr val="tx1"/>
                </a:solidFill>
                <a:latin typeface="Times" pitchFamily="-110" charset="0"/>
                <a:ea typeface="ＭＳ Ｐゴシック" pitchFamily="34" charset="-128"/>
              </a:defRPr>
            </a:lvl2pPr>
            <a:lvl3pPr marL="1143000" indent="-228600">
              <a:defRPr sz="2400">
                <a:solidFill>
                  <a:schemeClr val="tx1"/>
                </a:solidFill>
                <a:latin typeface="Times" pitchFamily="-110" charset="0"/>
                <a:ea typeface="ＭＳ Ｐゴシック" pitchFamily="34" charset="-128"/>
              </a:defRPr>
            </a:lvl3pPr>
            <a:lvl4pPr marL="1600200" indent="-228600">
              <a:defRPr sz="2400">
                <a:solidFill>
                  <a:schemeClr val="tx1"/>
                </a:solidFill>
                <a:latin typeface="Times" pitchFamily="-110" charset="0"/>
                <a:ea typeface="ＭＳ Ｐゴシック" pitchFamily="34" charset="-128"/>
              </a:defRPr>
            </a:lvl4pPr>
            <a:lvl5pPr marL="2057400" indent="-228600">
              <a:defRPr sz="2400">
                <a:solidFill>
                  <a:schemeClr val="tx1"/>
                </a:solidFill>
                <a:latin typeface="Times" pitchFamily="-11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9pPr>
          </a:lstStyle>
          <a:p>
            <a:pPr>
              <a:spcBef>
                <a:spcPct val="50000"/>
              </a:spcBef>
            </a:pPr>
            <a:r>
              <a:rPr lang="en-US" sz="5400" dirty="0"/>
              <a: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140009"/>
            <a:ext cx="3505200" cy="1874520"/>
          </a:xfrm>
          <a:prstGeom prst="rect">
            <a:avLst/>
          </a:prstGeom>
        </p:spPr>
      </p:pic>
      <p:sp>
        <p:nvSpPr>
          <p:cNvPr id="12" name="TextBox 11"/>
          <p:cNvSpPr txBox="1"/>
          <p:nvPr/>
        </p:nvSpPr>
        <p:spPr>
          <a:xfrm>
            <a:off x="4876800" y="3150412"/>
            <a:ext cx="3581400" cy="73578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4"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622088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300957"/>
            <a:ext cx="7044856" cy="769441"/>
          </a:xfrm>
        </p:spPr>
        <p:txBody>
          <a:bodyPr/>
          <a:lstStyle/>
          <a:p>
            <a:r>
              <a:rPr lang="en-US" dirty="0" smtClean="0"/>
              <a:t>Mechanical/Service Hot Water Compliance</a:t>
            </a:r>
            <a:endParaRPr lang="en-US" dirty="0"/>
          </a:p>
        </p:txBody>
      </p:sp>
      <p:sp>
        <p:nvSpPr>
          <p:cNvPr id="3" name="Content Placeholder 2"/>
          <p:cNvSpPr>
            <a:spLocks noGrp="1"/>
          </p:cNvSpPr>
          <p:nvPr>
            <p:ph idx="1"/>
          </p:nvPr>
        </p:nvSpPr>
        <p:spPr>
          <a:xfrm>
            <a:off x="457200" y="1371597"/>
            <a:ext cx="8229600" cy="1785104"/>
          </a:xfrm>
        </p:spPr>
        <p:txBody>
          <a:bodyPr/>
          <a:lstStyle/>
          <a:p>
            <a:r>
              <a:rPr lang="en-US" dirty="0" smtClean="0">
                <a:solidFill>
                  <a:schemeClr val="tx1"/>
                </a:solidFill>
              </a:rPr>
              <a:t>Efficiency requirements</a:t>
            </a:r>
          </a:p>
          <a:p>
            <a:r>
              <a:rPr lang="en-US" dirty="0" smtClean="0">
                <a:solidFill>
                  <a:schemeClr val="tx1"/>
                </a:solidFill>
              </a:rPr>
              <a:t>Economizer requirements</a:t>
            </a:r>
          </a:p>
          <a:p>
            <a:r>
              <a:rPr lang="en-US" dirty="0" smtClean="0">
                <a:solidFill>
                  <a:schemeClr val="tx1"/>
                </a:solidFill>
              </a:rPr>
              <a:t>Fan Power Limitation</a:t>
            </a:r>
          </a:p>
          <a:p>
            <a:r>
              <a:rPr lang="en-US" dirty="0" smtClean="0">
                <a:solidFill>
                  <a:schemeClr val="tx1"/>
                </a:solidFill>
              </a:rPr>
              <a:t>Mandatory requirements</a:t>
            </a:r>
          </a:p>
          <a:p>
            <a:r>
              <a:rPr lang="en-US" dirty="0" smtClean="0">
                <a:solidFill>
                  <a:schemeClr val="tx1"/>
                </a:solidFill>
              </a:rPr>
              <a:t>No compliance metric available</a:t>
            </a:r>
            <a:endParaRPr lang="en-US" dirty="0">
              <a:solidFill>
                <a:schemeClr val="tx1"/>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12</a:t>
            </a:fld>
            <a:endParaRPr lang="en-US"/>
          </a:p>
        </p:txBody>
      </p:sp>
      <p:sp>
        <p:nvSpPr>
          <p:cNvPr id="9" name="TextBox 8"/>
          <p:cNvSpPr txBox="1"/>
          <p:nvPr/>
        </p:nvSpPr>
        <p:spPr>
          <a:xfrm>
            <a:off x="5410200" y="3328873"/>
            <a:ext cx="2286000" cy="13716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2" name="TextBox 11"/>
          <p:cNvSpPr txBox="1"/>
          <p:nvPr/>
        </p:nvSpPr>
        <p:spPr>
          <a:xfrm>
            <a:off x="4876800" y="3150412"/>
            <a:ext cx="3581400" cy="73578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Allowed Wattage</a:t>
            </a:r>
          </a:p>
        </p:txBody>
      </p:sp>
      <p:sp>
        <p:nvSpPr>
          <p:cNvPr id="14"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21838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err="1" smtClean="0"/>
              <a:t>COM</a:t>
            </a:r>
            <a:r>
              <a:rPr lang="en-US" i="1" dirty="0" err="1" smtClean="0"/>
              <a:t>check</a:t>
            </a:r>
            <a:r>
              <a:rPr lang="en-US" dirty="0" smtClean="0"/>
              <a:t> Project Specification Steps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13</a:t>
            </a:fld>
            <a:endParaRPr lang="en-US"/>
          </a:p>
        </p:txBody>
      </p:sp>
      <p:graphicFrame>
        <p:nvGraphicFramePr>
          <p:cNvPr id="9" name="Content Placeholder 3"/>
          <p:cNvGraphicFramePr>
            <a:graphicFrameLocks noGrp="1"/>
          </p:cNvGraphicFramePr>
          <p:nvPr>
            <p:ph sz="quarter" idx="4294967295"/>
            <p:extLst>
              <p:ext uri="{D42A27DB-BD31-4B8C-83A1-F6EECF244321}">
                <p14:modId xmlns:p14="http://schemas.microsoft.com/office/powerpoint/2010/main" val="2710312603"/>
              </p:ext>
            </p:extLst>
          </p:nvPr>
        </p:nvGraphicFramePr>
        <p:xfrm>
          <a:off x="454675" y="1109932"/>
          <a:ext cx="8318389" cy="484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94571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Info You’ll Need</a:t>
            </a:r>
            <a:endParaRPr lang="en-US" dirty="0"/>
          </a:p>
        </p:txBody>
      </p:sp>
      <p:sp>
        <p:nvSpPr>
          <p:cNvPr id="3" name="Content Placeholder 2"/>
          <p:cNvSpPr>
            <a:spLocks noGrp="1"/>
          </p:cNvSpPr>
          <p:nvPr>
            <p:ph idx="1"/>
          </p:nvPr>
        </p:nvSpPr>
        <p:spPr>
          <a:xfrm>
            <a:off x="457200" y="1371597"/>
            <a:ext cx="8229600" cy="2677656"/>
          </a:xfrm>
        </p:spPr>
        <p:txBody>
          <a:bodyPr/>
          <a:lstStyle/>
          <a:p>
            <a:pPr>
              <a:lnSpc>
                <a:spcPct val="90000"/>
              </a:lnSpc>
            </a:pPr>
            <a:r>
              <a:rPr lang="en-US" dirty="0" smtClean="0">
                <a:solidFill>
                  <a:schemeClr val="tx1"/>
                </a:solidFill>
                <a:latin typeface="Verdana" pitchFamily="34" charset="0"/>
                <a:ea typeface="ＭＳ Ｐゴシック" pitchFamily="34" charset="-128"/>
              </a:rPr>
              <a:t>Energy Code</a:t>
            </a:r>
          </a:p>
          <a:p>
            <a:pPr>
              <a:lnSpc>
                <a:spcPct val="90000"/>
              </a:lnSpc>
            </a:pPr>
            <a:r>
              <a:rPr lang="en-US" dirty="0" smtClean="0">
                <a:solidFill>
                  <a:schemeClr val="tx1"/>
                </a:solidFill>
                <a:latin typeface="Verdana" pitchFamily="34" charset="0"/>
                <a:ea typeface="ＭＳ Ｐゴシック" pitchFamily="34" charset="-128"/>
              </a:rPr>
              <a:t>Builder </a:t>
            </a:r>
            <a:r>
              <a:rPr lang="en-US" dirty="0">
                <a:solidFill>
                  <a:schemeClr val="tx1"/>
                </a:solidFill>
                <a:latin typeface="Verdana" pitchFamily="34" charset="0"/>
                <a:ea typeface="ＭＳ Ｐゴシック" pitchFamily="34" charset="-128"/>
              </a:rPr>
              <a:t>and </a:t>
            </a:r>
            <a:r>
              <a:rPr lang="en-US" dirty="0" smtClean="0">
                <a:solidFill>
                  <a:schemeClr val="tx1"/>
                </a:solidFill>
                <a:latin typeface="Verdana" pitchFamily="34" charset="0"/>
                <a:ea typeface="ＭＳ Ｐゴシック" pitchFamily="34" charset="-128"/>
              </a:rPr>
              <a:t>project location </a:t>
            </a:r>
            <a:endParaRPr lang="en-US" dirty="0">
              <a:solidFill>
                <a:schemeClr val="tx1"/>
              </a:solidFill>
              <a:latin typeface="Verdana" pitchFamily="34" charset="0"/>
              <a:ea typeface="ＭＳ Ｐゴシック" pitchFamily="34" charset="-128"/>
            </a:endParaRPr>
          </a:p>
          <a:p>
            <a:pPr>
              <a:lnSpc>
                <a:spcPct val="90000"/>
              </a:lnSpc>
            </a:pPr>
            <a:r>
              <a:rPr lang="en-US" dirty="0">
                <a:solidFill>
                  <a:schemeClr val="tx1"/>
                </a:solidFill>
                <a:latin typeface="Verdana" pitchFamily="34" charset="0"/>
                <a:ea typeface="ＭＳ Ｐゴシック" pitchFamily="34" charset="-128"/>
              </a:rPr>
              <a:t>Area take-offs for </a:t>
            </a:r>
            <a:r>
              <a:rPr lang="en-US" dirty="0" smtClean="0">
                <a:solidFill>
                  <a:schemeClr val="tx1"/>
                </a:solidFill>
                <a:latin typeface="Verdana" pitchFamily="34" charset="0"/>
                <a:ea typeface="ＭＳ Ｐゴシック" pitchFamily="34" charset="-128"/>
              </a:rPr>
              <a:t>envelope assemblies</a:t>
            </a:r>
            <a:endParaRPr lang="en-US" dirty="0">
              <a:solidFill>
                <a:schemeClr val="tx1"/>
              </a:solidFill>
              <a:latin typeface="Verdana" pitchFamily="34" charset="0"/>
              <a:ea typeface="ＭＳ Ｐゴシック" pitchFamily="34" charset="-128"/>
            </a:endParaRPr>
          </a:p>
          <a:p>
            <a:pPr>
              <a:lnSpc>
                <a:spcPct val="90000"/>
              </a:lnSpc>
            </a:pPr>
            <a:r>
              <a:rPr lang="en-US" dirty="0">
                <a:solidFill>
                  <a:schemeClr val="tx1"/>
                </a:solidFill>
                <a:latin typeface="Verdana" pitchFamily="34" charset="0"/>
                <a:ea typeface="ＭＳ Ｐゴシック" pitchFamily="34" charset="-128"/>
              </a:rPr>
              <a:t>Insulation R-values, fenestration </a:t>
            </a:r>
            <a:r>
              <a:rPr lang="en-US" dirty="0" smtClean="0">
                <a:solidFill>
                  <a:schemeClr val="tx1"/>
                </a:solidFill>
                <a:latin typeface="Verdana" pitchFamily="34" charset="0"/>
                <a:ea typeface="ＭＳ Ｐゴシック" pitchFamily="34" charset="-128"/>
              </a:rPr>
              <a:t>performance data</a:t>
            </a:r>
            <a:endParaRPr lang="en-US" dirty="0">
              <a:solidFill>
                <a:schemeClr val="tx1"/>
              </a:solidFill>
              <a:latin typeface="Verdana" pitchFamily="34" charset="0"/>
              <a:ea typeface="ＭＳ Ｐゴシック" pitchFamily="34" charset="-128"/>
            </a:endParaRPr>
          </a:p>
          <a:p>
            <a:pPr>
              <a:lnSpc>
                <a:spcPct val="90000"/>
              </a:lnSpc>
            </a:pPr>
            <a:r>
              <a:rPr lang="en-US" dirty="0">
                <a:solidFill>
                  <a:schemeClr val="tx1"/>
                </a:solidFill>
                <a:latin typeface="Verdana" pitchFamily="34" charset="0"/>
                <a:ea typeface="ＭＳ Ｐゴシック" pitchFamily="34" charset="-128"/>
              </a:rPr>
              <a:t>Lighting fixture details</a:t>
            </a:r>
          </a:p>
          <a:p>
            <a:pPr>
              <a:lnSpc>
                <a:spcPct val="90000"/>
              </a:lnSpc>
            </a:pPr>
            <a:r>
              <a:rPr lang="en-US" dirty="0">
                <a:solidFill>
                  <a:schemeClr val="tx1"/>
                </a:solidFill>
                <a:latin typeface="Verdana" pitchFamily="34" charset="0"/>
                <a:ea typeface="ＭＳ Ｐゴシック" pitchFamily="34" charset="-128"/>
              </a:rPr>
              <a:t>Heating and cooling system details</a:t>
            </a:r>
          </a:p>
          <a:p>
            <a:pPr>
              <a:lnSpc>
                <a:spcPct val="90000"/>
              </a:lnSpc>
            </a:pPr>
            <a:r>
              <a:rPr lang="en-US" dirty="0">
                <a:solidFill>
                  <a:schemeClr val="tx1"/>
                </a:solidFill>
                <a:latin typeface="Verdana" pitchFamily="34" charset="0"/>
                <a:ea typeface="ＭＳ Ｐゴシック" pitchFamily="34" charset="-128"/>
              </a:rPr>
              <a:t>Service water heating details</a:t>
            </a: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14</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206238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www.energycodes.gov</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15</a:t>
            </a:fld>
            <a:endParaRPr lang="en-US" dirty="0"/>
          </a:p>
        </p:txBody>
      </p:sp>
      <p:pic>
        <p:nvPicPr>
          <p:cNvPr id="6" name="Picture 5"/>
          <p:cNvPicPr>
            <a:picLocks noChangeAspect="1"/>
          </p:cNvPicPr>
          <p:nvPr/>
        </p:nvPicPr>
        <p:blipFill>
          <a:blip r:embed="rId3"/>
          <a:stretch>
            <a:fillRect/>
          </a:stretch>
        </p:blipFill>
        <p:spPr>
          <a:xfrm>
            <a:off x="882595" y="1008754"/>
            <a:ext cx="7569642" cy="5593768"/>
          </a:xfrm>
          <a:prstGeom prst="rect">
            <a:avLst/>
          </a:prstGeom>
        </p:spPr>
      </p:pic>
    </p:spTree>
    <p:extLst>
      <p:ext uri="{BB962C8B-B14F-4D97-AF65-F5344CB8AC3E}">
        <p14:creationId xmlns:p14="http://schemas.microsoft.com/office/powerpoint/2010/main" val="3039990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 y="1094914"/>
            <a:ext cx="5828250" cy="355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03722D57-58D6-9447-A6D5-A97F6C35A8FB}" type="slidenum">
              <a:rPr lang="en-US" smtClean="0"/>
              <a:pPr/>
              <a:t>16</a:t>
            </a:fld>
            <a:endParaRPr lang="en-US"/>
          </a:p>
        </p:txBody>
      </p:sp>
      <p:sp>
        <p:nvSpPr>
          <p:cNvPr id="7" name="Title 1"/>
          <p:cNvSpPr txBox="1">
            <a:spLocks/>
          </p:cNvSpPr>
          <p:nvPr/>
        </p:nvSpPr>
        <p:spPr>
          <a:xfrm>
            <a:off x="457200" y="325619"/>
            <a:ext cx="68580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err="1" smtClean="0"/>
              <a:t>COM</a:t>
            </a:r>
            <a:r>
              <a:rPr lang="en-US" i="1" dirty="0" err="1" smtClean="0"/>
              <a:t>check</a:t>
            </a:r>
            <a:endParaRPr lang="en-US" i="1" dirty="0"/>
          </a:p>
        </p:txBody>
      </p:sp>
      <p:sp>
        <p:nvSpPr>
          <p:cNvPr id="8" name="Rectangle 7"/>
          <p:cNvSpPr/>
          <p:nvPr/>
        </p:nvSpPr>
        <p:spPr>
          <a:xfrm>
            <a:off x="5354656" y="1295400"/>
            <a:ext cx="41940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“Desktop”</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1323707" y="4867870"/>
            <a:ext cx="180049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Web</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77" y="3094275"/>
            <a:ext cx="5483257" cy="325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620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597"/>
            <a:ext cx="3595607" cy="1280351"/>
          </a:xfrm>
        </p:spPr>
        <p:txBody>
          <a:bodyPr/>
          <a:lstStyle/>
          <a:p>
            <a:r>
              <a:rPr lang="en-US" dirty="0" smtClean="0">
                <a:solidFill>
                  <a:schemeClr val="bg1">
                    <a:lumMod val="50000"/>
                  </a:schemeClr>
                </a:solidFill>
              </a:rPr>
              <a:t>Can exchange files between desktop and web</a:t>
            </a:r>
          </a:p>
          <a:p>
            <a:pPr lvl="1"/>
            <a:r>
              <a:rPr lang="en-US" dirty="0" smtClean="0">
                <a:solidFill>
                  <a:schemeClr val="bg1">
                    <a:lumMod val="50000"/>
                  </a:schemeClr>
                </a:solidFill>
              </a:rPr>
              <a:t>Log in to web</a:t>
            </a:r>
          </a:p>
          <a:p>
            <a:pPr lvl="1"/>
            <a:r>
              <a:rPr lang="en-US" dirty="0" smtClean="0">
                <a:solidFill>
                  <a:schemeClr val="bg1">
                    <a:lumMod val="50000"/>
                  </a:schemeClr>
                </a:solidFill>
              </a:rPr>
              <a:t>My Projects</a:t>
            </a:r>
            <a:endParaRPr lang="en-US" dirty="0">
              <a:solidFill>
                <a:schemeClr val="bg1">
                  <a:lumMod val="50000"/>
                </a:schemeClr>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17</a:t>
            </a:fld>
            <a:endParaRPr lang="en-US"/>
          </a:p>
        </p:txBody>
      </p:sp>
      <p:sp>
        <p:nvSpPr>
          <p:cNvPr id="7" name="Title 1"/>
          <p:cNvSpPr txBox="1">
            <a:spLocks/>
          </p:cNvSpPr>
          <p:nvPr/>
        </p:nvSpPr>
        <p:spPr>
          <a:xfrm>
            <a:off x="457200" y="356615"/>
            <a:ext cx="68580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smtClean="0"/>
              <a:t>Desktop/Web Data Exchange</a:t>
            </a:r>
            <a:endParaRPr lang="en-US" dirty="0"/>
          </a:p>
        </p:txBody>
      </p:sp>
      <p:sp>
        <p:nvSpPr>
          <p:cNvPr id="8" name="Content Placeholder 2"/>
          <p:cNvSpPr txBox="1">
            <a:spLocks/>
          </p:cNvSpPr>
          <p:nvPr/>
        </p:nvSpPr>
        <p:spPr>
          <a:xfrm>
            <a:off x="457200" y="1066800"/>
            <a:ext cx="3657600" cy="5029200"/>
          </a:xfrm>
          <a:prstGeom prst="rect">
            <a:avLst/>
          </a:prstGeom>
        </p:spPr>
        <p:txBody>
          <a:bodyPr vert="horz" lIns="0" tIns="0" rIns="0" bIns="0" rtlCol="0" anchor="ctr"/>
          <a:lstStyle>
            <a:defPPr>
              <a:defRPr lang="en-US"/>
            </a:defPPr>
            <a:lvl1pPr marL="0" algn="l"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lumMod val="50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916" y="1778422"/>
            <a:ext cx="2567491" cy="26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385" y="2788571"/>
            <a:ext cx="3257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97" y="4764634"/>
            <a:ext cx="70008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659935" y="4108195"/>
            <a:ext cx="604299" cy="164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5709036" y="4985468"/>
            <a:ext cx="755374" cy="1987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30165" y="4005703"/>
            <a:ext cx="3749040" cy="369332"/>
          </a:xfrm>
          <a:prstGeom prst="rect">
            <a:avLst/>
          </a:prstGeom>
          <a:noFill/>
        </p:spPr>
        <p:txBody>
          <a:bodyPr wrap="square" rtlCol="0">
            <a:spAutoFit/>
          </a:bodyPr>
          <a:lstStyle/>
          <a:p>
            <a:r>
              <a:rPr lang="en-US" dirty="0" smtClean="0"/>
              <a:t>Upload from desktop to web account</a:t>
            </a:r>
            <a:endParaRPr lang="en-US" dirty="0"/>
          </a:p>
        </p:txBody>
      </p:sp>
      <p:sp>
        <p:nvSpPr>
          <p:cNvPr id="16" name="TextBox 15"/>
          <p:cNvSpPr txBox="1"/>
          <p:nvPr/>
        </p:nvSpPr>
        <p:spPr>
          <a:xfrm>
            <a:off x="6531661" y="4764634"/>
            <a:ext cx="2092990" cy="646331"/>
          </a:xfrm>
          <a:prstGeom prst="rect">
            <a:avLst/>
          </a:prstGeom>
          <a:noFill/>
        </p:spPr>
        <p:txBody>
          <a:bodyPr wrap="square" rtlCol="0">
            <a:spAutoFit/>
          </a:bodyPr>
          <a:lstStyle/>
          <a:p>
            <a:r>
              <a:rPr lang="en-US" dirty="0" smtClean="0"/>
              <a:t>Download from web account to desktop</a:t>
            </a:r>
            <a:endParaRPr lang="en-US" dirty="0"/>
          </a:p>
        </p:txBody>
      </p:sp>
    </p:spTree>
    <p:extLst>
      <p:ext uri="{BB962C8B-B14F-4D97-AF65-F5344CB8AC3E}">
        <p14:creationId xmlns:p14="http://schemas.microsoft.com/office/powerpoint/2010/main" val="4039414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993172" cy="769441"/>
          </a:xfrm>
        </p:spPr>
        <p:txBody>
          <a:bodyPr/>
          <a:lstStyle/>
          <a:p>
            <a:r>
              <a:rPr lang="en-US" dirty="0" err="1" smtClean="0"/>
              <a:t>COMcheck</a:t>
            </a:r>
            <a:r>
              <a:rPr lang="en-US" dirty="0" smtClean="0"/>
              <a:t> Basics: Color cues and feedback</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18</a:t>
            </a:fld>
            <a:endParaRPr lang="en-US"/>
          </a:p>
        </p:txBody>
      </p:sp>
      <p:sp>
        <p:nvSpPr>
          <p:cNvPr id="6" name="Footer Placeholder 5"/>
          <p:cNvSpPr>
            <a:spLocks noGrp="1"/>
          </p:cNvSpPr>
          <p:nvPr>
            <p:ph type="ftr" sz="quarter" idx="12"/>
          </p:nvPr>
        </p:nvSpPr>
        <p:spPr/>
        <p:txBody>
          <a:bodyPr/>
          <a:lstStyle/>
          <a:p>
            <a:r>
              <a:rPr lang="en-US" smtClean="0"/>
              <a:t>Building Energy Codes Program</a:t>
            </a:r>
            <a:endParaRPr lang="en-US" dirty="0"/>
          </a:p>
        </p:txBody>
      </p:sp>
      <p:sp>
        <p:nvSpPr>
          <p:cNvPr id="12" name="Content Placeholder 2"/>
          <p:cNvSpPr>
            <a:spLocks noGrp="1"/>
          </p:cNvSpPr>
          <p:nvPr>
            <p:ph idx="1"/>
          </p:nvPr>
        </p:nvSpPr>
        <p:spPr>
          <a:xfrm>
            <a:off x="153352" y="1197447"/>
            <a:ext cx="910166" cy="307777"/>
          </a:xfrm>
        </p:spPr>
        <p:txBody>
          <a:bodyPr/>
          <a:lstStyle/>
          <a:p>
            <a:pPr marL="0" indent="0">
              <a:buNone/>
            </a:pPr>
            <a:r>
              <a:rPr lang="en-US" dirty="0" smtClean="0">
                <a:solidFill>
                  <a:srgbClr val="FF0000"/>
                </a:solidFill>
              </a:rPr>
              <a:t>Red</a:t>
            </a:r>
          </a:p>
        </p:txBody>
      </p:sp>
      <p:sp>
        <p:nvSpPr>
          <p:cNvPr id="13" name="Content Placeholder 2"/>
          <p:cNvSpPr txBox="1">
            <a:spLocks/>
          </p:cNvSpPr>
          <p:nvPr/>
        </p:nvSpPr>
        <p:spPr>
          <a:xfrm>
            <a:off x="153351" y="2480838"/>
            <a:ext cx="1820333" cy="307777"/>
          </a:xfrm>
          <a:prstGeom prst="rect">
            <a:avLst/>
          </a:prstGeom>
        </p:spPr>
        <p:txBody>
          <a:bodyPr vert="horz"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dirty="0" smtClean="0">
                <a:solidFill>
                  <a:srgbClr val="00B050"/>
                </a:solidFill>
              </a:rPr>
              <a:t>Green</a:t>
            </a:r>
          </a:p>
        </p:txBody>
      </p:sp>
      <p:sp>
        <p:nvSpPr>
          <p:cNvPr id="14" name="Content Placeholder 2"/>
          <p:cNvSpPr txBox="1">
            <a:spLocks/>
          </p:cNvSpPr>
          <p:nvPr/>
        </p:nvSpPr>
        <p:spPr>
          <a:xfrm>
            <a:off x="153351" y="1880123"/>
            <a:ext cx="806769" cy="307777"/>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dirty="0" smtClean="0">
                <a:solidFill>
                  <a:srgbClr val="0070C0"/>
                </a:solidFill>
              </a:rPr>
              <a:t>Blue</a:t>
            </a: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323" y="2419878"/>
            <a:ext cx="5629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323" y="1808805"/>
            <a:ext cx="7734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517" y="1129394"/>
            <a:ext cx="6771845" cy="54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972029" y="1458104"/>
            <a:ext cx="739471" cy="141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 Arrow 16"/>
          <p:cNvSpPr/>
          <p:nvPr/>
        </p:nvSpPr>
        <p:spPr>
          <a:xfrm>
            <a:off x="5114620" y="1955492"/>
            <a:ext cx="739471" cy="141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a:off x="2745131" y="2582672"/>
            <a:ext cx="739471" cy="141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2742" y="3069205"/>
            <a:ext cx="5340720" cy="305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4"/>
          <p:cNvSpPr txBox="1">
            <a:spLocks noChangeArrowheads="1"/>
          </p:cNvSpPr>
          <p:nvPr/>
        </p:nvSpPr>
        <p:spPr bwMode="auto">
          <a:xfrm>
            <a:off x="849920" y="5782043"/>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10" charset="0"/>
                <a:ea typeface="ＭＳ Ｐゴシック" pitchFamily="-110" charset="-128"/>
              </a:defRPr>
            </a:lvl1pPr>
            <a:lvl2pPr marL="742950" indent="-285750">
              <a:defRPr sz="2400">
                <a:solidFill>
                  <a:schemeClr val="tx1"/>
                </a:solidFill>
                <a:latin typeface="Times" pitchFamily="-110" charset="0"/>
                <a:ea typeface="ＭＳ Ｐゴシック" pitchFamily="-110" charset="-128"/>
              </a:defRPr>
            </a:lvl2pPr>
            <a:lvl3pPr marL="1143000" indent="-228600">
              <a:defRPr sz="2400">
                <a:solidFill>
                  <a:schemeClr val="tx1"/>
                </a:solidFill>
                <a:latin typeface="Times" pitchFamily="-110" charset="0"/>
                <a:ea typeface="ＭＳ Ｐゴシック" pitchFamily="-110" charset="-128"/>
              </a:defRPr>
            </a:lvl3pPr>
            <a:lvl4pPr marL="1600200" indent="-228600">
              <a:defRPr sz="2400">
                <a:solidFill>
                  <a:schemeClr val="tx1"/>
                </a:solidFill>
                <a:latin typeface="Times" pitchFamily="-110" charset="0"/>
                <a:ea typeface="ＭＳ Ｐゴシック" pitchFamily="-110" charset="-128"/>
              </a:defRPr>
            </a:lvl4pPr>
            <a:lvl5pPr marL="2057400" indent="-228600">
              <a:defRPr sz="2400">
                <a:solidFill>
                  <a:schemeClr val="tx1"/>
                </a:solidFill>
                <a:latin typeface="Times"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9pPr>
          </a:lstStyle>
          <a:p>
            <a:pPr eaLnBrk="1" hangingPunct="1">
              <a:spcBef>
                <a:spcPct val="50000"/>
              </a:spcBef>
            </a:pPr>
            <a:r>
              <a:rPr lang="en-US" sz="2000" dirty="0">
                <a:latin typeface="Arial" charset="0"/>
              </a:rPr>
              <a:t>Status </a:t>
            </a:r>
            <a:r>
              <a:rPr lang="en-US" sz="2000" dirty="0" smtClean="0">
                <a:latin typeface="Arial" charset="0"/>
              </a:rPr>
              <a:t>bar</a:t>
            </a:r>
            <a:endParaRPr lang="en-US" sz="2000" dirty="0">
              <a:latin typeface="Arial" charset="0"/>
            </a:endParaRPr>
          </a:p>
        </p:txBody>
      </p:sp>
      <p:sp>
        <p:nvSpPr>
          <p:cNvPr id="19" name="Text Box 5"/>
          <p:cNvSpPr txBox="1">
            <a:spLocks noChangeArrowheads="1"/>
          </p:cNvSpPr>
          <p:nvPr/>
        </p:nvSpPr>
        <p:spPr bwMode="auto">
          <a:xfrm>
            <a:off x="164120" y="5568683"/>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10" charset="0"/>
                <a:ea typeface="ＭＳ Ｐゴシック" pitchFamily="-110" charset="-128"/>
              </a:defRPr>
            </a:lvl1pPr>
            <a:lvl2pPr marL="742950" indent="-285750">
              <a:defRPr sz="2400">
                <a:solidFill>
                  <a:schemeClr val="tx1"/>
                </a:solidFill>
                <a:latin typeface="Times" pitchFamily="-110" charset="0"/>
                <a:ea typeface="ＭＳ Ｐゴシック" pitchFamily="-110" charset="-128"/>
              </a:defRPr>
            </a:lvl2pPr>
            <a:lvl3pPr marL="1143000" indent="-228600">
              <a:defRPr sz="2400">
                <a:solidFill>
                  <a:schemeClr val="tx1"/>
                </a:solidFill>
                <a:latin typeface="Times" pitchFamily="-110" charset="0"/>
                <a:ea typeface="ＭＳ Ｐゴシック" pitchFamily="-110" charset="-128"/>
              </a:defRPr>
            </a:lvl3pPr>
            <a:lvl4pPr marL="1600200" indent="-228600">
              <a:defRPr sz="2400">
                <a:solidFill>
                  <a:schemeClr val="tx1"/>
                </a:solidFill>
                <a:latin typeface="Times" pitchFamily="-110" charset="0"/>
                <a:ea typeface="ＭＳ Ｐゴシック" pitchFamily="-110" charset="-128"/>
              </a:defRPr>
            </a:lvl4pPr>
            <a:lvl5pPr marL="2057400" indent="-228600">
              <a:defRPr sz="2400">
                <a:solidFill>
                  <a:schemeClr val="tx1"/>
                </a:solidFill>
                <a:latin typeface="Times"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110" charset="-128"/>
              </a:defRPr>
            </a:lvl9pPr>
          </a:lstStyle>
          <a:p>
            <a:pPr eaLnBrk="1" hangingPunct="1">
              <a:spcBef>
                <a:spcPct val="50000"/>
              </a:spcBef>
            </a:pPr>
            <a:r>
              <a:rPr lang="en-US" sz="2000" dirty="0">
                <a:latin typeface="Arial" charset="0"/>
              </a:rPr>
              <a:t>Compliance </a:t>
            </a:r>
            <a:r>
              <a:rPr lang="en-US" sz="2000" dirty="0" smtClean="0">
                <a:latin typeface="Arial" charset="0"/>
              </a:rPr>
              <a:t>bar</a:t>
            </a:r>
            <a:endParaRPr lang="en-US" sz="2000" dirty="0">
              <a:latin typeface="Arial" charset="0"/>
            </a:endParaRPr>
          </a:p>
        </p:txBody>
      </p:sp>
      <p:sp>
        <p:nvSpPr>
          <p:cNvPr id="20" name="AutoShape 7"/>
          <p:cNvSpPr>
            <a:spLocks noChangeArrowheads="1"/>
          </p:cNvSpPr>
          <p:nvPr/>
        </p:nvSpPr>
        <p:spPr bwMode="auto">
          <a:xfrm>
            <a:off x="2305340" y="5952146"/>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endParaRPr lang="en-US" dirty="0"/>
          </a:p>
        </p:txBody>
      </p:sp>
      <p:sp>
        <p:nvSpPr>
          <p:cNvPr id="21" name="AutoShape 7"/>
          <p:cNvSpPr>
            <a:spLocks noChangeArrowheads="1"/>
          </p:cNvSpPr>
          <p:nvPr/>
        </p:nvSpPr>
        <p:spPr bwMode="auto">
          <a:xfrm>
            <a:off x="2305720" y="5730301"/>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1440472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err="1"/>
              <a:t>COMcheck</a:t>
            </a:r>
            <a:r>
              <a:rPr lang="en-US" dirty="0"/>
              <a:t> Basics: </a:t>
            </a:r>
            <a:r>
              <a:rPr lang="en-US" dirty="0" smtClean="0"/>
              <a:t>Menus and Toolbars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19</a:t>
            </a:fld>
            <a:endParaRPr lang="en-US"/>
          </a:p>
        </p:txBody>
      </p:sp>
      <p:sp>
        <p:nvSpPr>
          <p:cNvPr id="6" name="Footer Placeholder 5"/>
          <p:cNvSpPr>
            <a:spLocks noGrp="1"/>
          </p:cNvSpPr>
          <p:nvPr>
            <p:ph type="ftr" sz="quarter" idx="12"/>
          </p:nvPr>
        </p:nvSpPr>
        <p:spPr/>
        <p:txBody>
          <a:bodyPr/>
          <a:lstStyle/>
          <a:p>
            <a:r>
              <a:rPr lang="en-US" smtClean="0"/>
              <a:t>Building Energy Codes Program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1238610"/>
            <a:ext cx="69627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992038" y="1319842"/>
            <a:ext cx="3071004" cy="948905"/>
          </a:xfrm>
          <a:prstGeom prst="ellipse">
            <a:avLst/>
          </a:prstGeom>
          <a:solidFill>
            <a:schemeClr val="accent6">
              <a:lumMod val="20000"/>
              <a:lumOff val="8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Diagram 16"/>
          <p:cNvGraphicFramePr/>
          <p:nvPr>
            <p:extLst>
              <p:ext uri="{D42A27DB-BD31-4B8C-83A1-F6EECF244321}">
                <p14:modId xmlns:p14="http://schemas.microsoft.com/office/powerpoint/2010/main" val="2417775798"/>
              </p:ext>
            </p:extLst>
          </p:nvPr>
        </p:nvGraphicFramePr>
        <p:xfrm>
          <a:off x="3027871" y="4678209"/>
          <a:ext cx="5689839" cy="1301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038" y="4254638"/>
            <a:ext cx="2506273" cy="16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15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769441"/>
          </a:xfrm>
        </p:spPr>
        <p:txBody>
          <a:bodyPr/>
          <a:lstStyle/>
          <a:p>
            <a:r>
              <a:rPr lang="en-US" dirty="0" err="1" smtClean="0"/>
              <a:t>CheckTools</a:t>
            </a:r>
            <a:r>
              <a:rPr lang="en-US" dirty="0" smtClean="0"/>
              <a:t> Current Use Scenario</a:t>
            </a:r>
            <a:br>
              <a:rPr lang="en-US" dirty="0" smtClean="0"/>
            </a:b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a:t>
            </a:fld>
            <a:endParaRPr lang="en-US"/>
          </a:p>
        </p:txBody>
      </p:sp>
      <p:sp>
        <p:nvSpPr>
          <p:cNvPr id="6" name="Footer Placeholder 5"/>
          <p:cNvSpPr>
            <a:spLocks noGrp="1"/>
          </p:cNvSpPr>
          <p:nvPr>
            <p:ph type="ftr" sz="quarter" idx="12"/>
          </p:nvPr>
        </p:nvSpPr>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25" name="TextBox 13"/>
          <p:cNvSpPr txBox="1">
            <a:spLocks noChangeArrowheads="1"/>
          </p:cNvSpPr>
          <p:nvPr/>
        </p:nvSpPr>
        <p:spPr bwMode="auto">
          <a:xfrm>
            <a:off x="1579563" y="5791200"/>
            <a:ext cx="6116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3"/>
              </a:buBlip>
              <a:defRPr sz="2000">
                <a:solidFill>
                  <a:schemeClr val="tx1"/>
                </a:solidFill>
                <a:latin typeface="Arial" charset="0"/>
                <a:cs typeface="Arial" charset="0"/>
              </a:defRPr>
            </a:lvl1pPr>
            <a:lvl2pPr marL="742950" indent="-285750" eaLnBrk="0" hangingPunct="0">
              <a:spcBef>
                <a:spcPct val="20000"/>
              </a:spcBef>
              <a:buSzPct val="100000"/>
              <a:buBlip>
                <a:blip r:embed="rId4"/>
              </a:buBlip>
              <a:defRPr>
                <a:solidFill>
                  <a:schemeClr val="tx1"/>
                </a:solidFill>
                <a:latin typeface="Arial" charset="0"/>
                <a:cs typeface="Arial" charset="0"/>
              </a:defRPr>
            </a:lvl2pPr>
            <a:lvl3pPr marL="1143000" indent="-228600" eaLnBrk="0" hangingPunct="0">
              <a:spcBef>
                <a:spcPct val="20000"/>
              </a:spcBef>
              <a:buSzPct val="100000"/>
              <a:buBlip>
                <a:blip r:embed="rId5"/>
              </a:buBlip>
              <a:defRPr sz="1600">
                <a:solidFill>
                  <a:schemeClr val="tx1"/>
                </a:solidFill>
                <a:latin typeface="Arial" charset="0"/>
                <a:cs typeface="Arial" charset="0"/>
              </a:defRPr>
            </a:lvl3pPr>
            <a:lvl4pPr marL="1600200" indent="-228600" eaLnBrk="0" hangingPunct="0">
              <a:spcBef>
                <a:spcPct val="20000"/>
              </a:spcBef>
              <a:buSzPct val="100000"/>
              <a:buBlip>
                <a:blip r:embed="rId6"/>
              </a:buBlip>
              <a:defRPr sz="1400">
                <a:solidFill>
                  <a:schemeClr val="tx1"/>
                </a:solidFill>
                <a:latin typeface="Arial" charset="0"/>
                <a:cs typeface="Arial" charset="0"/>
              </a:defRPr>
            </a:lvl4pPr>
            <a:lvl5pPr marL="2057400" indent="-228600" eaLnBrk="0" hangingPunct="0">
              <a:spcBef>
                <a:spcPct val="20000"/>
              </a:spcBef>
              <a:buSzPct val="100000"/>
              <a:buBlip>
                <a:blip r:embed="rId3"/>
              </a:buBlip>
              <a:defRPr sz="1400">
                <a:solidFill>
                  <a:schemeClr val="tx1"/>
                </a:solidFill>
                <a:latin typeface="Arial" charset="0"/>
                <a:cs typeface="Arial" charset="0"/>
              </a:defRPr>
            </a:lvl5pPr>
            <a:lvl6pPr marL="25146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6pPr>
            <a:lvl7pPr marL="29718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7pPr>
            <a:lvl8pPr marL="34290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8pPr>
            <a:lvl9pPr marL="38862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9pPr>
          </a:lstStyle>
          <a:p>
            <a:pPr eaLnBrk="1" hangingPunct="1">
              <a:spcBef>
                <a:spcPct val="0"/>
              </a:spcBef>
              <a:buSzTx/>
              <a:buFontTx/>
              <a:buNone/>
            </a:pPr>
            <a:r>
              <a:rPr lang="en-US" altLang="en-US" sz="1800">
                <a:latin typeface="Calibri" pitchFamily="34" charset="0"/>
              </a:rPr>
              <a:t>BECP Tools used only during “Demonstrate Compliance” Stage</a:t>
            </a:r>
          </a:p>
        </p:txBody>
      </p:sp>
      <p:pic>
        <p:nvPicPr>
          <p:cNvPr id="2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9563" y="1219200"/>
            <a:ext cx="833437"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38" y="1655763"/>
            <a:ext cx="882650"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Diagram 27"/>
          <p:cNvGraphicFramePr/>
          <p:nvPr/>
        </p:nvGraphicFramePr>
        <p:xfrm>
          <a:off x="1600200" y="1300162"/>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9" name="Diagram 28"/>
          <p:cNvGraphicFramePr/>
          <p:nvPr/>
        </p:nvGraphicFramePr>
        <p:xfrm>
          <a:off x="1570961" y="4881562"/>
          <a:ext cx="6096000" cy="685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0" name="TextBox 29"/>
          <p:cNvSpPr txBox="1"/>
          <p:nvPr/>
        </p:nvSpPr>
        <p:spPr>
          <a:xfrm>
            <a:off x="4495800" y="4043363"/>
            <a:ext cx="882650" cy="2619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100" dirty="0"/>
              <a:t>Paper/PDF</a:t>
            </a:r>
            <a:endParaRPr lang="en-US" sz="1400" dirty="0"/>
          </a:p>
        </p:txBody>
      </p:sp>
      <p:sp>
        <p:nvSpPr>
          <p:cNvPr id="31" name="TextBox 30"/>
          <p:cNvSpPr txBox="1"/>
          <p:nvPr/>
        </p:nvSpPr>
        <p:spPr>
          <a:xfrm>
            <a:off x="6553200" y="2328863"/>
            <a:ext cx="914400" cy="2619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1100" dirty="0">
                <a:solidFill>
                  <a:schemeClr val="tx1"/>
                </a:solidFill>
              </a:rPr>
              <a:t>Paper/PDF</a:t>
            </a:r>
          </a:p>
        </p:txBody>
      </p:sp>
    </p:spTree>
    <p:extLst>
      <p:ext uri="{BB962C8B-B14F-4D97-AF65-F5344CB8AC3E}">
        <p14:creationId xmlns:p14="http://schemas.microsoft.com/office/powerpoint/2010/main" val="2928332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52" y="1139095"/>
            <a:ext cx="6877178" cy="264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6614"/>
            <a:ext cx="6629400" cy="384721"/>
          </a:xfrm>
        </p:spPr>
        <p:txBody>
          <a:bodyPr/>
          <a:lstStyle/>
          <a:p>
            <a:r>
              <a:rPr lang="en-US" dirty="0" err="1"/>
              <a:t>COMcheck</a:t>
            </a:r>
            <a:r>
              <a:rPr lang="en-US" dirty="0"/>
              <a:t> Basics: Options </a:t>
            </a:r>
            <a:r>
              <a:rPr lang="en-US" dirty="0" smtClean="0"/>
              <a:t>Menu</a:t>
            </a:r>
            <a:endParaRPr lang="en-US" dirty="0"/>
          </a:p>
        </p:txBody>
      </p:sp>
      <p:sp>
        <p:nvSpPr>
          <p:cNvPr id="3" name="Content Placeholder 2"/>
          <p:cNvSpPr>
            <a:spLocks noGrp="1"/>
          </p:cNvSpPr>
          <p:nvPr>
            <p:ph idx="1"/>
          </p:nvPr>
        </p:nvSpPr>
        <p:spPr>
          <a:xfrm>
            <a:off x="685800" y="4071425"/>
            <a:ext cx="5959366" cy="1723549"/>
          </a:xfrm>
        </p:spPr>
        <p:txBody>
          <a:bodyPr/>
          <a:lstStyle/>
          <a:p>
            <a:r>
              <a:rPr lang="en-US" dirty="0" smtClean="0">
                <a:solidFill>
                  <a:schemeClr val="tx1"/>
                </a:solidFill>
                <a:latin typeface="Verdana" pitchFamily="34" charset="0"/>
                <a:ea typeface="ＭＳ Ｐゴシック" pitchFamily="34" charset="-128"/>
              </a:rPr>
              <a:t>Options menu is tab dependent and code dependent</a:t>
            </a:r>
          </a:p>
          <a:p>
            <a:r>
              <a:rPr lang="en-US" dirty="0" smtClean="0">
                <a:solidFill>
                  <a:schemeClr val="tx1"/>
                </a:solidFill>
                <a:latin typeface="Verdana" pitchFamily="34" charset="0"/>
                <a:ea typeface="ＭＳ Ｐゴシック" pitchFamily="34" charset="-128"/>
              </a:rPr>
              <a:t>Exemptions/Allowances</a:t>
            </a:r>
            <a:endParaRPr lang="en-US" dirty="0">
              <a:solidFill>
                <a:schemeClr val="tx1"/>
              </a:solidFill>
              <a:latin typeface="Verdana" pitchFamily="34" charset="0"/>
              <a:ea typeface="ＭＳ Ｐゴシック" pitchFamily="34" charset="-128"/>
            </a:endParaRPr>
          </a:p>
          <a:p>
            <a:r>
              <a:rPr lang="en-US" dirty="0" smtClean="0">
                <a:solidFill>
                  <a:schemeClr val="tx1"/>
                </a:solidFill>
                <a:latin typeface="Verdana" pitchFamily="34" charset="0"/>
                <a:ea typeface="ＭＳ Ｐゴシック" pitchFamily="34" charset="-128"/>
              </a:rPr>
              <a:t>Comments</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20</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6" name="Oval 5"/>
          <p:cNvSpPr/>
          <p:nvPr/>
        </p:nvSpPr>
        <p:spPr>
          <a:xfrm>
            <a:off x="481248" y="1269789"/>
            <a:ext cx="3112902" cy="980131"/>
          </a:xfrm>
          <a:prstGeom prst="ellipse">
            <a:avLst/>
          </a:prstGeom>
          <a:noFill/>
          <a:ln w="158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7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Screen</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21</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12" y="1117523"/>
            <a:ext cx="7957776" cy="462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813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Code and Location</a:t>
            </a:r>
            <a:endParaRPr lang="en-US" dirty="0"/>
          </a:p>
        </p:txBody>
      </p:sp>
      <p:sp>
        <p:nvSpPr>
          <p:cNvPr id="3" name="Content Placeholder 2"/>
          <p:cNvSpPr>
            <a:spLocks noGrp="1"/>
          </p:cNvSpPr>
          <p:nvPr>
            <p:ph idx="1"/>
          </p:nvPr>
        </p:nvSpPr>
        <p:spPr>
          <a:xfrm>
            <a:off x="418769" y="1371597"/>
            <a:ext cx="2548393" cy="417446"/>
          </a:xfrm>
        </p:spPr>
        <p:txBody>
          <a:bodyPr/>
          <a:lstStyle/>
          <a:p>
            <a:r>
              <a:rPr lang="en-US" dirty="0" smtClean="0">
                <a:solidFill>
                  <a:schemeClr val="tx1"/>
                </a:solidFill>
              </a:rPr>
              <a:t>Appropriate Code</a:t>
            </a:r>
            <a:endParaRPr lang="en-US" dirty="0">
              <a:solidFill>
                <a:schemeClr val="tx1"/>
              </a:solidFill>
            </a:endParaRP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22</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229" y="3822341"/>
            <a:ext cx="47434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229" y="1092076"/>
            <a:ext cx="4001919" cy="26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418769" y="4394418"/>
            <a:ext cx="2745850" cy="677108"/>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5"/>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7"/>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8"/>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5"/>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Location</a:t>
            </a:r>
          </a:p>
          <a:p>
            <a:pPr marL="0" indent="0">
              <a:buFontTx/>
              <a:buNone/>
            </a:pPr>
            <a:endParaRPr lang="en-US" dirty="0"/>
          </a:p>
        </p:txBody>
      </p:sp>
    </p:spTree>
    <p:extLst>
      <p:ext uri="{BB962C8B-B14F-4D97-AF65-F5344CB8AC3E}">
        <p14:creationId xmlns:p14="http://schemas.microsoft.com/office/powerpoint/2010/main" val="1482751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Project Type</a:t>
            </a:r>
            <a:endParaRPr lang="en-US" dirty="0"/>
          </a:p>
        </p:txBody>
      </p:sp>
      <p:sp>
        <p:nvSpPr>
          <p:cNvPr id="3" name="Content Placeholder 2"/>
          <p:cNvSpPr>
            <a:spLocks noGrp="1"/>
          </p:cNvSpPr>
          <p:nvPr>
            <p:ph idx="1"/>
          </p:nvPr>
        </p:nvSpPr>
        <p:spPr>
          <a:xfrm>
            <a:off x="457200" y="1371597"/>
            <a:ext cx="8229600" cy="1046440"/>
          </a:xfrm>
        </p:spPr>
        <p:txBody>
          <a:bodyPr/>
          <a:lstStyle/>
          <a:p>
            <a:r>
              <a:rPr lang="en-US" dirty="0" smtClean="0">
                <a:solidFill>
                  <a:schemeClr val="bg1">
                    <a:lumMod val="50000"/>
                  </a:schemeClr>
                </a:solidFill>
              </a:rPr>
              <a:t>New Construction</a:t>
            </a:r>
          </a:p>
          <a:p>
            <a:r>
              <a:rPr lang="en-US" dirty="0" smtClean="0">
                <a:solidFill>
                  <a:schemeClr val="bg1">
                    <a:lumMod val="50000"/>
                  </a:schemeClr>
                </a:solidFill>
              </a:rPr>
              <a:t>Addition</a:t>
            </a:r>
          </a:p>
          <a:p>
            <a:r>
              <a:rPr lang="en-US" dirty="0" smtClean="0">
                <a:solidFill>
                  <a:schemeClr val="bg1">
                    <a:lumMod val="50000"/>
                  </a:schemeClr>
                </a:solidFill>
              </a:rPr>
              <a:t>Alteration</a:t>
            </a:r>
            <a:endParaRPr lang="en-US" dirty="0">
              <a:solidFill>
                <a:schemeClr val="bg1">
                  <a:lumMod val="50000"/>
                </a:schemeClr>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23</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9" name="Picture 5" descr="Commercial Building Window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85244" y="3498214"/>
            <a:ext cx="3276600" cy="2352675"/>
          </a:xfrm>
          <a:prstGeom prst="rect">
            <a:avLst/>
          </a:prstGeom>
        </p:spPr>
      </p:pic>
      <p:pic>
        <p:nvPicPr>
          <p:cNvPr id="10" name="Picture 3" descr="C:\Users\mosl599\AppData\Local\Microsoft\Windows\Temporary Internet Files\Content.IE5\KO12IWF1\MP9003860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453" y="1264603"/>
            <a:ext cx="25828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39" y="2556510"/>
            <a:ext cx="4448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845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Alteration project type explained</a:t>
            </a:r>
            <a:endParaRPr lang="en-US" dirty="0"/>
          </a:p>
        </p:txBody>
      </p:sp>
      <p:sp>
        <p:nvSpPr>
          <p:cNvPr id="3" name="Content Placeholder 2"/>
          <p:cNvSpPr>
            <a:spLocks noGrp="1"/>
          </p:cNvSpPr>
          <p:nvPr>
            <p:ph idx="1"/>
          </p:nvPr>
        </p:nvSpPr>
        <p:spPr>
          <a:xfrm>
            <a:off x="457200" y="1371597"/>
            <a:ext cx="8229600" cy="5410712"/>
          </a:xfrm>
        </p:spPr>
        <p:txBody>
          <a:bodyPr/>
          <a:lstStyle/>
          <a:p>
            <a:r>
              <a:rPr lang="en-US" dirty="0" smtClean="0">
                <a:solidFill>
                  <a:schemeClr val="tx1"/>
                </a:solidFill>
              </a:rPr>
              <a:t>Projects </a:t>
            </a:r>
            <a:r>
              <a:rPr lang="en-US" dirty="0">
                <a:solidFill>
                  <a:schemeClr val="tx1"/>
                </a:solidFill>
              </a:rPr>
              <a:t>involve changes to or replacement of</a:t>
            </a:r>
          </a:p>
          <a:p>
            <a:pPr lvl="1"/>
            <a:r>
              <a:rPr lang="en-US" dirty="0">
                <a:solidFill>
                  <a:schemeClr val="tx1"/>
                </a:solidFill>
              </a:rPr>
              <a:t>Existing building components that are part of building envelope</a:t>
            </a:r>
          </a:p>
          <a:p>
            <a:pPr lvl="1"/>
            <a:r>
              <a:rPr lang="en-US" dirty="0">
                <a:solidFill>
                  <a:schemeClr val="tx1"/>
                </a:solidFill>
              </a:rPr>
              <a:t>Lighting, heating, ventilating, air conditioning, and water-heating </a:t>
            </a:r>
            <a:r>
              <a:rPr lang="en-US" dirty="0" smtClean="0">
                <a:solidFill>
                  <a:schemeClr val="tx1"/>
                </a:solidFill>
              </a:rPr>
              <a:t>equipment</a:t>
            </a:r>
          </a:p>
          <a:p>
            <a:pPr marL="457200" lvl="1" indent="0">
              <a:buNone/>
            </a:pPr>
            <a:endParaRPr lang="en-US" dirty="0">
              <a:solidFill>
                <a:schemeClr val="tx1"/>
              </a:solidFill>
            </a:endParaRPr>
          </a:p>
          <a:p>
            <a:r>
              <a:rPr lang="en-US" dirty="0" smtClean="0">
                <a:solidFill>
                  <a:schemeClr val="tx1"/>
                </a:solidFill>
              </a:rPr>
              <a:t>Specify only those envelope </a:t>
            </a:r>
            <a:r>
              <a:rPr lang="en-US" dirty="0">
                <a:solidFill>
                  <a:schemeClr val="tx1"/>
                </a:solidFill>
              </a:rPr>
              <a:t>components, lighting fixtures, or mechanical systems/equipment that will exist upon completion of the </a:t>
            </a:r>
            <a:r>
              <a:rPr lang="en-US" dirty="0" smtClean="0">
                <a:solidFill>
                  <a:schemeClr val="tx1"/>
                </a:solidFill>
              </a:rPr>
              <a:t>project.</a:t>
            </a:r>
          </a:p>
          <a:p>
            <a:pPr marL="0" indent="0">
              <a:buNone/>
            </a:pPr>
            <a:endParaRPr lang="en-US" dirty="0" smtClean="0">
              <a:solidFill>
                <a:schemeClr val="tx1"/>
              </a:solidFill>
            </a:endParaRPr>
          </a:p>
          <a:p>
            <a:r>
              <a:rPr lang="en-US" dirty="0">
                <a:solidFill>
                  <a:schemeClr val="tx1"/>
                </a:solidFill>
              </a:rPr>
              <a:t>Alteration detail </a:t>
            </a:r>
            <a:r>
              <a:rPr lang="en-US" dirty="0" smtClean="0">
                <a:solidFill>
                  <a:schemeClr val="tx1"/>
                </a:solidFill>
              </a:rPr>
              <a:t>dialogs</a:t>
            </a:r>
            <a:endParaRPr lang="en-US" dirty="0">
              <a:solidFill>
                <a:schemeClr val="tx1"/>
              </a:solidFill>
            </a:endParaRPr>
          </a:p>
          <a:p>
            <a:pPr lvl="1"/>
            <a:r>
              <a:rPr lang="en-US" dirty="0" smtClean="0">
                <a:solidFill>
                  <a:schemeClr val="tx1"/>
                </a:solidFill>
              </a:rPr>
              <a:t>Specify exemptions if applicable</a:t>
            </a:r>
            <a:endParaRPr lang="en-US" dirty="0">
              <a:solidFill>
                <a:schemeClr val="tx1"/>
              </a:solidFill>
            </a:endParaRPr>
          </a:p>
          <a:p>
            <a:pPr lvl="1"/>
            <a:r>
              <a:rPr lang="en-US" dirty="0" smtClean="0">
                <a:solidFill>
                  <a:schemeClr val="tx1"/>
                </a:solidFill>
              </a:rPr>
              <a:t>Additional qualifications may be required (e.g., Window/wall ratio)</a:t>
            </a:r>
          </a:p>
          <a:p>
            <a:pPr marL="457200" lvl="1" indent="0">
              <a:buNone/>
            </a:pPr>
            <a:endParaRPr lang="en-US" dirty="0">
              <a:solidFill>
                <a:schemeClr val="tx1"/>
              </a:solidFill>
            </a:endParaRPr>
          </a:p>
          <a:p>
            <a:r>
              <a:rPr lang="en-US" dirty="0" smtClean="0">
                <a:solidFill>
                  <a:schemeClr val="tx1"/>
                </a:solidFill>
              </a:rPr>
              <a:t>Compliance </a:t>
            </a:r>
            <a:r>
              <a:rPr lang="en-US" dirty="0">
                <a:solidFill>
                  <a:schemeClr val="tx1"/>
                </a:solidFill>
              </a:rPr>
              <a:t>shown as Pass/Fail for Envelope and Lighting</a:t>
            </a:r>
          </a:p>
          <a:p>
            <a:endParaRPr lang="en-US" dirty="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24</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041923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Compliance Options (IECC only)</a:t>
            </a:r>
            <a:endParaRPr lang="en-US" dirty="0"/>
          </a:p>
        </p:txBody>
      </p:sp>
      <p:sp>
        <p:nvSpPr>
          <p:cNvPr id="3" name="Content Placeholder 2"/>
          <p:cNvSpPr>
            <a:spLocks noGrp="1"/>
          </p:cNvSpPr>
          <p:nvPr>
            <p:ph idx="1"/>
          </p:nvPr>
        </p:nvSpPr>
        <p:spPr>
          <a:xfrm>
            <a:off x="175259" y="2329027"/>
            <a:ext cx="7298967" cy="2283702"/>
          </a:xfrm>
        </p:spPr>
        <p:txBody>
          <a:bodyPr/>
          <a:lstStyle/>
          <a:p>
            <a:r>
              <a:rPr lang="en-US" sz="1400" dirty="0" smtClean="0">
                <a:solidFill>
                  <a:schemeClr val="tx1"/>
                </a:solidFill>
              </a:rPr>
              <a:t>Efficiency Options</a:t>
            </a:r>
          </a:p>
          <a:p>
            <a:pPr lvl="1"/>
            <a:r>
              <a:rPr lang="en-US" sz="1400" dirty="0" smtClean="0">
                <a:solidFill>
                  <a:schemeClr val="tx1"/>
                </a:solidFill>
              </a:rPr>
              <a:t>High performance power</a:t>
            </a:r>
            <a:r>
              <a:rPr lang="en-US" sz="1400" dirty="0">
                <a:solidFill>
                  <a:schemeClr val="tx1"/>
                </a:solidFill>
              </a:rPr>
              <a:t> (</a:t>
            </a:r>
            <a:r>
              <a:rPr lang="en-US" sz="1400" dirty="0" smtClean="0">
                <a:solidFill>
                  <a:schemeClr val="tx1"/>
                </a:solidFill>
              </a:rPr>
              <a:t>2012/2015/2018)</a:t>
            </a:r>
          </a:p>
          <a:p>
            <a:pPr lvl="1"/>
            <a:r>
              <a:rPr lang="en-US" sz="1400" dirty="0" smtClean="0">
                <a:solidFill>
                  <a:schemeClr val="tx1"/>
                </a:solidFill>
              </a:rPr>
              <a:t>Reduced </a:t>
            </a:r>
            <a:r>
              <a:rPr lang="en-US" sz="1400" dirty="0">
                <a:solidFill>
                  <a:schemeClr val="tx1"/>
                </a:solidFill>
              </a:rPr>
              <a:t>lighting power (2012/2015/2018)</a:t>
            </a:r>
            <a:endParaRPr lang="en-US" sz="1400" dirty="0" smtClean="0">
              <a:solidFill>
                <a:schemeClr val="tx1"/>
              </a:solidFill>
            </a:endParaRPr>
          </a:p>
          <a:p>
            <a:pPr lvl="1"/>
            <a:r>
              <a:rPr lang="en-US" sz="1400" dirty="0" smtClean="0">
                <a:solidFill>
                  <a:schemeClr val="tx1"/>
                </a:solidFill>
              </a:rPr>
              <a:t>On-site renewable energy</a:t>
            </a:r>
            <a:r>
              <a:rPr lang="en-US" sz="1400" dirty="0">
                <a:solidFill>
                  <a:schemeClr val="tx1"/>
                </a:solidFill>
              </a:rPr>
              <a:t> (2012/2015/2018)</a:t>
            </a:r>
            <a:endParaRPr lang="en-US" sz="1400" dirty="0" smtClean="0">
              <a:solidFill>
                <a:schemeClr val="tx1"/>
              </a:solidFill>
            </a:endParaRPr>
          </a:p>
          <a:p>
            <a:pPr lvl="1"/>
            <a:r>
              <a:rPr lang="en-US" sz="1400" dirty="0" smtClean="0">
                <a:solidFill>
                  <a:schemeClr val="tx1"/>
                </a:solidFill>
              </a:rPr>
              <a:t>High </a:t>
            </a:r>
            <a:r>
              <a:rPr lang="en-US" sz="1400" dirty="0">
                <a:solidFill>
                  <a:schemeClr val="tx1"/>
                </a:solidFill>
              </a:rPr>
              <a:t>performance SWH (2015/2018)</a:t>
            </a:r>
            <a:endParaRPr lang="en-US" sz="1400" dirty="0" smtClean="0">
              <a:solidFill>
                <a:schemeClr val="tx1"/>
              </a:solidFill>
            </a:endParaRPr>
          </a:p>
          <a:p>
            <a:pPr lvl="1"/>
            <a:r>
              <a:rPr lang="en-US" sz="1400" dirty="0" smtClean="0">
                <a:solidFill>
                  <a:schemeClr val="tx1"/>
                </a:solidFill>
              </a:rPr>
              <a:t>Enhanced interior lighting controls</a:t>
            </a:r>
            <a:r>
              <a:rPr lang="en-US" sz="1400" dirty="0">
                <a:solidFill>
                  <a:schemeClr val="tx1"/>
                </a:solidFill>
              </a:rPr>
              <a:t> (2015/2018)</a:t>
            </a:r>
            <a:endParaRPr lang="en-US" sz="1400" dirty="0" smtClean="0">
              <a:solidFill>
                <a:schemeClr val="tx1"/>
              </a:solidFill>
            </a:endParaRPr>
          </a:p>
          <a:p>
            <a:pPr lvl="1"/>
            <a:r>
              <a:rPr lang="en-US" sz="1400" dirty="0" smtClean="0">
                <a:solidFill>
                  <a:schemeClr val="tx1"/>
                </a:solidFill>
              </a:rPr>
              <a:t>Dedicated outdoor air system (</a:t>
            </a:r>
            <a:r>
              <a:rPr lang="en-US" sz="1400" dirty="0">
                <a:solidFill>
                  <a:schemeClr val="tx1"/>
                </a:solidFill>
              </a:rPr>
              <a:t>2015/2018</a:t>
            </a:r>
            <a:r>
              <a:rPr lang="en-US" sz="1400" dirty="0" smtClean="0">
                <a:solidFill>
                  <a:schemeClr val="tx1"/>
                </a:solidFill>
              </a:rPr>
              <a:t>)</a:t>
            </a:r>
          </a:p>
          <a:p>
            <a:pPr lvl="1"/>
            <a:r>
              <a:rPr lang="en-US" sz="1400" dirty="0" smtClean="0">
                <a:solidFill>
                  <a:schemeClr val="tx1"/>
                </a:solidFill>
              </a:rPr>
              <a:t>Enhanced Envelope Performance (2018)</a:t>
            </a:r>
          </a:p>
          <a:p>
            <a:pPr lvl="1"/>
            <a:r>
              <a:rPr lang="en-US" sz="1400" dirty="0" smtClean="0">
                <a:solidFill>
                  <a:schemeClr val="tx1"/>
                </a:solidFill>
              </a:rPr>
              <a:t>Reduced Air Infiltration (2018)</a:t>
            </a:r>
            <a:endParaRPr lang="en-US" sz="1400" dirty="0">
              <a:solidFill>
                <a:schemeClr val="tx1"/>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25</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400" y="1083575"/>
            <a:ext cx="4295201" cy="113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327660" y="4996027"/>
            <a:ext cx="7146566" cy="991041"/>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chemeClr val="tx1"/>
                </a:solidFill>
              </a:rPr>
              <a:t>Air Barrier Options (IECC 2012+, climate zone dependent)</a:t>
            </a:r>
          </a:p>
          <a:p>
            <a:pPr lvl="1"/>
            <a:r>
              <a:rPr lang="en-US" sz="1400" dirty="0" smtClean="0">
                <a:solidFill>
                  <a:schemeClr val="tx1"/>
                </a:solidFill>
              </a:rPr>
              <a:t>Air barrier permeability</a:t>
            </a:r>
          </a:p>
          <a:p>
            <a:pPr lvl="1"/>
            <a:r>
              <a:rPr lang="en-US" sz="1400" dirty="0" smtClean="0">
                <a:solidFill>
                  <a:schemeClr val="tx1"/>
                </a:solidFill>
              </a:rPr>
              <a:t>Assembly permeability</a:t>
            </a:r>
          </a:p>
          <a:p>
            <a:pPr lvl="1"/>
            <a:r>
              <a:rPr lang="en-US" sz="1400" dirty="0" smtClean="0">
                <a:solidFill>
                  <a:schemeClr val="tx1"/>
                </a:solidFill>
              </a:rPr>
              <a:t>Air leakage test</a:t>
            </a:r>
            <a:endParaRPr lang="en-US" sz="1400" dirty="0">
              <a:solidFill>
                <a:schemeClr val="tx1"/>
              </a:solidFill>
            </a:endParaRPr>
          </a:p>
        </p:txBody>
      </p:sp>
    </p:spTree>
    <p:extLst>
      <p:ext uri="{BB962C8B-B14F-4D97-AF65-F5344CB8AC3E}">
        <p14:creationId xmlns:p14="http://schemas.microsoft.com/office/powerpoint/2010/main" val="2633345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Project Details</a:t>
            </a:r>
            <a:endParaRPr lang="en-US" dirty="0"/>
          </a:p>
        </p:txBody>
      </p:sp>
      <p:sp>
        <p:nvSpPr>
          <p:cNvPr id="3" name="Content Placeholder 2"/>
          <p:cNvSpPr>
            <a:spLocks noGrp="1"/>
          </p:cNvSpPr>
          <p:nvPr>
            <p:ph idx="1"/>
          </p:nvPr>
        </p:nvSpPr>
        <p:spPr>
          <a:xfrm>
            <a:off x="457200" y="1371597"/>
            <a:ext cx="8229600" cy="2412968"/>
          </a:xfrm>
        </p:spPr>
        <p:txBody>
          <a:bodyPr/>
          <a:lstStyle/>
          <a:p>
            <a:r>
              <a:rPr lang="en-US" dirty="0">
                <a:solidFill>
                  <a:schemeClr val="tx1"/>
                </a:solidFill>
              </a:rPr>
              <a:t>Optional</a:t>
            </a:r>
          </a:p>
          <a:p>
            <a:r>
              <a:rPr lang="en-US" dirty="0">
                <a:solidFill>
                  <a:schemeClr val="tx1"/>
                </a:solidFill>
              </a:rPr>
              <a:t>Sections</a:t>
            </a:r>
          </a:p>
          <a:p>
            <a:pPr lvl="1"/>
            <a:r>
              <a:rPr lang="en-US" dirty="0">
                <a:solidFill>
                  <a:schemeClr val="tx1"/>
                </a:solidFill>
              </a:rPr>
              <a:t>Title/Site/Permit</a:t>
            </a:r>
          </a:p>
          <a:p>
            <a:pPr lvl="1"/>
            <a:r>
              <a:rPr lang="en-US" dirty="0">
                <a:solidFill>
                  <a:schemeClr val="tx1"/>
                </a:solidFill>
              </a:rPr>
              <a:t>Owner/Agent</a:t>
            </a:r>
          </a:p>
          <a:p>
            <a:pPr lvl="1"/>
            <a:r>
              <a:rPr lang="en-US" dirty="0">
                <a:solidFill>
                  <a:schemeClr val="tx1"/>
                </a:solidFill>
              </a:rPr>
              <a:t>Designer/Contractor</a:t>
            </a:r>
          </a:p>
          <a:p>
            <a:r>
              <a:rPr lang="en-US" dirty="0">
                <a:solidFill>
                  <a:schemeClr val="tx1"/>
                </a:solidFill>
              </a:rPr>
              <a:t>Included on report</a:t>
            </a:r>
          </a:p>
          <a:p>
            <a:endParaRPr lang="en-US" b="1"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26</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585" y="1180802"/>
            <a:ext cx="3706951" cy="469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963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Building Envelope Area Types</a:t>
            </a:r>
            <a:endParaRPr lang="en-US" dirty="0"/>
          </a:p>
        </p:txBody>
      </p:sp>
      <p:sp>
        <p:nvSpPr>
          <p:cNvPr id="3" name="Content Placeholder 2"/>
          <p:cNvSpPr>
            <a:spLocks noGrp="1"/>
          </p:cNvSpPr>
          <p:nvPr>
            <p:ph idx="1"/>
          </p:nvPr>
        </p:nvSpPr>
        <p:spPr>
          <a:xfrm>
            <a:off x="457200" y="1371597"/>
            <a:ext cx="7437120" cy="2720745"/>
          </a:xfrm>
        </p:spPr>
        <p:txBody>
          <a:bodyPr/>
          <a:lstStyle/>
          <a:p>
            <a:r>
              <a:rPr lang="en-US" dirty="0" smtClean="0">
                <a:solidFill>
                  <a:schemeClr val="tx1"/>
                </a:solidFill>
              </a:rPr>
              <a:t>Primarily </a:t>
            </a:r>
            <a:r>
              <a:rPr lang="en-US" dirty="0">
                <a:solidFill>
                  <a:schemeClr val="tx1"/>
                </a:solidFill>
              </a:rPr>
              <a:t>impacts envelope </a:t>
            </a:r>
            <a:r>
              <a:rPr lang="en-US" dirty="0" smtClean="0">
                <a:solidFill>
                  <a:schemeClr val="tx1"/>
                </a:solidFill>
              </a:rPr>
              <a:t>compliance</a:t>
            </a:r>
            <a:endParaRPr lang="en-US" dirty="0">
              <a:solidFill>
                <a:schemeClr val="tx1"/>
              </a:solidFill>
            </a:endParaRPr>
          </a:p>
          <a:p>
            <a:r>
              <a:rPr lang="en-US" dirty="0" smtClean="0">
                <a:solidFill>
                  <a:schemeClr val="tx1"/>
                </a:solidFill>
                <a:latin typeface="Arial" panose="020B0604020202020204" pitchFamily="34" charset="0"/>
                <a:cs typeface="Arial" panose="020B0604020202020204" pitchFamily="34" charset="0"/>
              </a:rPr>
              <a:t>Whole building types that describe the envelope (separating conditioned and unconditioned spaces)</a:t>
            </a:r>
          </a:p>
          <a:p>
            <a:r>
              <a:rPr lang="en-US" dirty="0" smtClean="0">
                <a:solidFill>
                  <a:schemeClr val="tx1"/>
                </a:solidFill>
                <a:latin typeface="Arial" panose="020B0604020202020204" pitchFamily="34" charset="0"/>
                <a:cs typeface="Arial" panose="020B0604020202020204" pitchFamily="34" charset="0"/>
              </a:rPr>
              <a:t>Space conditioning type</a:t>
            </a:r>
            <a:endParaRPr lang="en-US"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panose="020B0604020202020204" pitchFamily="34" charset="0"/>
                <a:cs typeface="Arial" panose="020B0604020202020204" pitchFamily="34" charset="0"/>
              </a:rPr>
              <a:t>Nonresidential</a:t>
            </a:r>
          </a:p>
          <a:p>
            <a:pPr lvl="1"/>
            <a:r>
              <a:rPr lang="en-US" dirty="0">
                <a:solidFill>
                  <a:schemeClr val="tx1"/>
                </a:solidFill>
                <a:latin typeface="Arial" panose="020B0604020202020204" pitchFamily="34" charset="0"/>
                <a:cs typeface="Arial" panose="020B0604020202020204" pitchFamily="34" charset="0"/>
              </a:rPr>
              <a:t>Residential</a:t>
            </a:r>
          </a:p>
          <a:p>
            <a:pPr lvl="1"/>
            <a:r>
              <a:rPr lang="en-US" dirty="0" err="1">
                <a:solidFill>
                  <a:schemeClr val="tx1"/>
                </a:solidFill>
                <a:latin typeface="Arial" panose="020B0604020202020204" pitchFamily="34" charset="0"/>
                <a:cs typeface="Arial" panose="020B0604020202020204" pitchFamily="34" charset="0"/>
              </a:rPr>
              <a:t>Semiheated</a:t>
            </a:r>
            <a:r>
              <a:rPr lang="en-US" dirty="0">
                <a:solidFill>
                  <a:schemeClr val="tx1"/>
                </a:solidFill>
                <a:latin typeface="Arial" panose="020B0604020202020204" pitchFamily="34" charset="0"/>
                <a:cs typeface="Arial" panose="020B0604020202020204" pitchFamily="34" charset="0"/>
              </a:rPr>
              <a:t> (no mechanical cooling</a:t>
            </a:r>
            <a:r>
              <a:rPr lang="en-US" dirty="0" smtClean="0">
                <a:solidFill>
                  <a:schemeClr val="tx1"/>
                </a:solidFill>
                <a:latin typeface="Arial" panose="020B0604020202020204" pitchFamily="34" charset="0"/>
                <a:cs typeface="Arial" panose="020B0604020202020204" pitchFamily="34" charset="0"/>
              </a:rPr>
              <a:t>) – 90.1 only</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27</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097" y="3824817"/>
            <a:ext cx="6373094" cy="201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356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9" y="316858"/>
            <a:ext cx="7462293" cy="478272"/>
          </a:xfrm>
        </p:spPr>
        <p:txBody>
          <a:bodyPr/>
          <a:lstStyle/>
          <a:p>
            <a:r>
              <a:rPr lang="en-US" dirty="0"/>
              <a:t>Project: Interior </a:t>
            </a:r>
            <a:r>
              <a:rPr lang="en-US" dirty="0" smtClean="0"/>
              <a:t>Lighting Method and Area Types</a:t>
            </a:r>
            <a:endParaRPr lang="en-US" dirty="0"/>
          </a:p>
        </p:txBody>
      </p:sp>
      <p:sp>
        <p:nvSpPr>
          <p:cNvPr id="3" name="Content Placeholder 2"/>
          <p:cNvSpPr>
            <a:spLocks noGrp="1"/>
          </p:cNvSpPr>
          <p:nvPr>
            <p:ph idx="1"/>
          </p:nvPr>
        </p:nvSpPr>
        <p:spPr>
          <a:xfrm>
            <a:off x="457200" y="1371597"/>
            <a:ext cx="7437120" cy="677108"/>
          </a:xfrm>
        </p:spPr>
        <p:txBody>
          <a:bodyPr/>
          <a:lstStyle/>
          <a:p>
            <a:r>
              <a:rPr lang="en-US" dirty="0" smtClean="0">
                <a:solidFill>
                  <a:schemeClr val="tx1"/>
                </a:solidFill>
              </a:rPr>
              <a:t>Method determines lighting power density and allowances</a:t>
            </a:r>
            <a:endParaRPr lang="en-US" dirty="0">
              <a:solidFill>
                <a:schemeClr val="tx1"/>
              </a:solidFill>
            </a:endParaRPr>
          </a:p>
          <a:p>
            <a:r>
              <a:rPr lang="en-US" dirty="0" smtClean="0">
                <a:solidFill>
                  <a:schemeClr val="tx1"/>
                </a:solidFill>
                <a:latin typeface="Arial" panose="020B0604020202020204" pitchFamily="34" charset="0"/>
                <a:cs typeface="Arial" panose="020B0604020202020204" pitchFamily="34" charset="0"/>
              </a:rPr>
              <a:t>Area category allows for more detailed space representation</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28</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78" y="2339403"/>
            <a:ext cx="5993265" cy="269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478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Interior Lighting: Methods</a:t>
            </a:r>
            <a:endParaRPr lang="en-US" dirty="0"/>
          </a:p>
        </p:txBody>
      </p:sp>
      <p:sp>
        <p:nvSpPr>
          <p:cNvPr id="3" name="Content Placeholder 2"/>
          <p:cNvSpPr>
            <a:spLocks noGrp="1"/>
          </p:cNvSpPr>
          <p:nvPr>
            <p:ph idx="1"/>
          </p:nvPr>
        </p:nvSpPr>
        <p:spPr>
          <a:xfrm>
            <a:off x="457200" y="1371597"/>
            <a:ext cx="8229600" cy="1317284"/>
          </a:xfrm>
        </p:spPr>
        <p:txBody>
          <a:bodyPr/>
          <a:lstStyle/>
          <a:p>
            <a:r>
              <a:rPr lang="en-US" dirty="0" smtClean="0">
                <a:solidFill>
                  <a:schemeClr val="tx1"/>
                </a:solidFill>
              </a:rPr>
              <a:t>Selected method determines lighting </a:t>
            </a:r>
            <a:r>
              <a:rPr lang="en-US" dirty="0">
                <a:solidFill>
                  <a:schemeClr val="tx1"/>
                </a:solidFill>
              </a:rPr>
              <a:t>power </a:t>
            </a:r>
            <a:r>
              <a:rPr lang="en-US" dirty="0" smtClean="0">
                <a:solidFill>
                  <a:schemeClr val="tx1"/>
                </a:solidFill>
              </a:rPr>
              <a:t>densities in </a:t>
            </a:r>
            <a:r>
              <a:rPr lang="en-US" dirty="0">
                <a:solidFill>
                  <a:schemeClr val="tx1"/>
                </a:solidFill>
              </a:rPr>
              <a:t>interior lighting and exterior lighting screens</a:t>
            </a:r>
          </a:p>
          <a:p>
            <a:pPr lvl="1"/>
            <a:r>
              <a:rPr lang="en-US" dirty="0">
                <a:solidFill>
                  <a:schemeClr val="tx1"/>
                </a:solidFill>
              </a:rPr>
              <a:t>based on </a:t>
            </a:r>
            <a:r>
              <a:rPr lang="en-US" dirty="0" smtClean="0">
                <a:solidFill>
                  <a:schemeClr val="tx1"/>
                </a:solidFill>
              </a:rPr>
              <a:t>code, method, and </a:t>
            </a:r>
            <a:r>
              <a:rPr lang="en-US" dirty="0">
                <a:solidFill>
                  <a:schemeClr val="tx1"/>
                </a:solidFill>
              </a:rPr>
              <a:t>applications selected on the Project screen</a:t>
            </a: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29</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9" y="2400300"/>
            <a:ext cx="5140642" cy="171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564" y="4109757"/>
            <a:ext cx="4546821" cy="233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436620" y="2926080"/>
            <a:ext cx="502920" cy="1314667"/>
          </a:xfrm>
          <a:prstGeom prst="ellipse">
            <a:avLst/>
          </a:prstGeom>
          <a:solidFill>
            <a:schemeClr val="accent6">
              <a:lumMod val="40000"/>
              <a:lumOff val="6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401549" y="4953001"/>
            <a:ext cx="585669" cy="1571344"/>
          </a:xfrm>
          <a:prstGeom prst="ellipse">
            <a:avLst/>
          </a:prstGeom>
          <a:solidFill>
            <a:schemeClr val="accent6">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49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err="1" smtClean="0"/>
              <a:t>COMcheck</a:t>
            </a:r>
            <a:r>
              <a:rPr lang="en-US" dirty="0" smtClean="0"/>
              <a:t> Compliance Methods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a:t>
            </a:fld>
            <a:endParaRPr lang="en-US"/>
          </a:p>
        </p:txBody>
      </p:sp>
      <p:sp>
        <p:nvSpPr>
          <p:cNvPr id="6" name="Footer Placeholder 5"/>
          <p:cNvSpPr>
            <a:spLocks noGrp="1"/>
          </p:cNvSpPr>
          <p:nvPr>
            <p:ph type="ftr" sz="quarter" idx="12"/>
          </p:nvPr>
        </p:nvSpPr>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7" name="AutoShape 3"/>
          <p:cNvSpPr>
            <a:spLocks noChangeArrowheads="1"/>
          </p:cNvSpPr>
          <p:nvPr/>
        </p:nvSpPr>
        <p:spPr bwMode="auto">
          <a:xfrm rot="5400000">
            <a:off x="5731144" y="2670601"/>
            <a:ext cx="2590800" cy="1905000"/>
          </a:xfrm>
          <a:prstGeom prst="triangle">
            <a:avLst>
              <a:gd name="adj" fmla="val 50000"/>
            </a:avLst>
          </a:prstGeom>
          <a:gradFill rotWithShape="1">
            <a:gsLst>
              <a:gs pos="0">
                <a:schemeClr val="bg1">
                  <a:alpha val="46001"/>
                </a:schemeClr>
              </a:gs>
              <a:gs pos="100000">
                <a:srgbClr val="C0C0C0"/>
              </a:gs>
            </a:gsLst>
            <a:lin ang="5400000" scaled="1"/>
          </a:gradFill>
          <a:ln w="3175" algn="ctr">
            <a:noFill/>
            <a:miter lim="800000"/>
            <a:headEnd/>
            <a:tailEnd/>
          </a:ln>
          <a:effectLst/>
        </p:spPr>
        <p:txBody>
          <a:bodyPr anchor="ctr">
            <a:spAutoFit/>
          </a:bodyPr>
          <a:lstStyle/>
          <a:p>
            <a:endParaRPr lang="en-US"/>
          </a:p>
        </p:txBody>
      </p:sp>
      <p:sp>
        <p:nvSpPr>
          <p:cNvPr id="8" name="AutoShape 7"/>
          <p:cNvSpPr>
            <a:spLocks noChangeArrowheads="1"/>
          </p:cNvSpPr>
          <p:nvPr/>
        </p:nvSpPr>
        <p:spPr bwMode="auto">
          <a:xfrm rot="5400000">
            <a:off x="2187844" y="2175301"/>
            <a:ext cx="3048000" cy="3048000"/>
          </a:xfrm>
          <a:prstGeom prst="triangle">
            <a:avLst>
              <a:gd name="adj" fmla="val 49674"/>
            </a:avLst>
          </a:prstGeom>
          <a:gradFill rotWithShape="1">
            <a:gsLst>
              <a:gs pos="0">
                <a:schemeClr val="bg1">
                  <a:gamma/>
                  <a:shade val="76078"/>
                  <a:invGamma/>
                </a:schemeClr>
              </a:gs>
              <a:gs pos="100000">
                <a:schemeClr val="bg1"/>
              </a:gs>
            </a:gsLst>
            <a:lin ang="5400000" scaled="1"/>
          </a:gradFill>
          <a:ln w="3175" algn="ctr">
            <a:noFill/>
            <a:miter lim="800000"/>
            <a:headEnd/>
            <a:tailEnd/>
          </a:ln>
          <a:effectLst/>
        </p:spPr>
        <p:txBody>
          <a:bodyPr anchor="ctr">
            <a:spAutoFit/>
          </a:bodyPr>
          <a:lstStyle/>
          <a:p>
            <a:endParaRPr lang="en-US"/>
          </a:p>
        </p:txBody>
      </p:sp>
      <p:sp>
        <p:nvSpPr>
          <p:cNvPr id="9" name="Text Box 8"/>
          <p:cNvSpPr txBox="1">
            <a:spLocks noChangeArrowheads="1"/>
          </p:cNvSpPr>
          <p:nvPr/>
        </p:nvSpPr>
        <p:spPr bwMode="auto">
          <a:xfrm>
            <a:off x="2416444" y="3351253"/>
            <a:ext cx="1981200" cy="629969"/>
          </a:xfrm>
          <a:prstGeom prst="rect">
            <a:avLst/>
          </a:prstGeom>
          <a:noFill/>
          <a:ln w="6350">
            <a:noFill/>
            <a:miter lim="800000"/>
            <a:headEnd/>
            <a:tailEnd/>
          </a:ln>
          <a:effectLst/>
        </p:spPr>
        <p:txBody>
          <a:bodyPr/>
          <a:lstStyle/>
          <a:p>
            <a:pPr algn="ctr">
              <a:lnSpc>
                <a:spcPct val="80000"/>
              </a:lnSpc>
              <a:spcBef>
                <a:spcPct val="30000"/>
              </a:spcBef>
            </a:pPr>
            <a:r>
              <a:rPr lang="en-US" b="1" dirty="0">
                <a:effectLst>
                  <a:outerShdw blurRad="38100" dist="38100" dir="2700000" algn="tl">
                    <a:srgbClr val="C0C0C0"/>
                  </a:outerShdw>
                </a:effectLst>
              </a:rPr>
              <a:t>Mandatory </a:t>
            </a:r>
          </a:p>
          <a:p>
            <a:pPr algn="ctr">
              <a:lnSpc>
                <a:spcPct val="80000"/>
              </a:lnSpc>
              <a:spcBef>
                <a:spcPct val="30000"/>
              </a:spcBef>
            </a:pPr>
            <a:r>
              <a:rPr lang="en-US" b="1" dirty="0" smtClean="0">
                <a:effectLst>
                  <a:outerShdw blurRad="38100" dist="38100" dir="2700000" algn="tl">
                    <a:srgbClr val="C0C0C0"/>
                  </a:outerShdw>
                </a:effectLst>
              </a:rPr>
              <a:t>Provisions</a:t>
            </a:r>
            <a:endParaRPr lang="en-US" b="1" dirty="0">
              <a:effectLst>
                <a:outerShdw blurRad="38100" dist="38100" dir="2700000" algn="tl">
                  <a:srgbClr val="C0C0C0"/>
                </a:outerShdw>
              </a:effectLst>
            </a:endParaRPr>
          </a:p>
        </p:txBody>
      </p:sp>
      <p:sp>
        <p:nvSpPr>
          <p:cNvPr id="10" name="Text Box 9"/>
          <p:cNvSpPr txBox="1">
            <a:spLocks noChangeArrowheads="1"/>
          </p:cNvSpPr>
          <p:nvPr/>
        </p:nvSpPr>
        <p:spPr bwMode="auto">
          <a:xfrm>
            <a:off x="282844" y="1337101"/>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tx2">
                    <a:lumMod val="75000"/>
                  </a:schemeClr>
                </a:solidFill>
                <a:effectLst>
                  <a:outerShdw blurRad="38100" dist="38100" dir="2700000" algn="tl">
                    <a:srgbClr val="C0C0C0"/>
                  </a:outerShdw>
                </a:effectLst>
              </a:rPr>
              <a:t>Building System</a:t>
            </a:r>
          </a:p>
        </p:txBody>
      </p:sp>
      <p:sp>
        <p:nvSpPr>
          <p:cNvPr id="11" name="Text Box 10"/>
          <p:cNvSpPr txBox="1">
            <a:spLocks noChangeArrowheads="1"/>
          </p:cNvSpPr>
          <p:nvPr/>
        </p:nvSpPr>
        <p:spPr bwMode="auto">
          <a:xfrm>
            <a:off x="3102244" y="1337101"/>
            <a:ext cx="3581400" cy="396875"/>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tx2">
                    <a:lumMod val="75000"/>
                  </a:schemeClr>
                </a:solidFill>
                <a:effectLst>
                  <a:outerShdw blurRad="38100" dist="38100" dir="2700000" algn="tl">
                    <a:srgbClr val="C0C0C0"/>
                  </a:outerShdw>
                </a:effectLst>
              </a:rPr>
              <a:t>Compliance Options</a:t>
            </a:r>
          </a:p>
        </p:txBody>
      </p:sp>
      <p:sp>
        <p:nvSpPr>
          <p:cNvPr id="12" name="Text Box 11"/>
          <p:cNvSpPr txBox="1">
            <a:spLocks noChangeArrowheads="1"/>
          </p:cNvSpPr>
          <p:nvPr/>
        </p:nvSpPr>
        <p:spPr bwMode="auto">
          <a:xfrm>
            <a:off x="6836044" y="3013501"/>
            <a:ext cx="2362200" cy="830997"/>
          </a:xfrm>
          <a:prstGeom prst="rect">
            <a:avLst/>
          </a:prstGeom>
          <a:noFill/>
          <a:ln w="28575" algn="ctr">
            <a:noFill/>
            <a:miter lim="800000"/>
            <a:headEnd/>
            <a:tailEnd/>
          </a:ln>
          <a:effectLst/>
        </p:spPr>
        <p:txBody>
          <a:bodyPr>
            <a:spAutoFit/>
          </a:bodyPr>
          <a:lstStyle/>
          <a:p>
            <a:pPr algn="ctr">
              <a:spcBef>
                <a:spcPct val="50000"/>
              </a:spcBef>
            </a:pPr>
            <a:r>
              <a:rPr lang="en-US" sz="2400" b="1" dirty="0">
                <a:solidFill>
                  <a:schemeClr val="tx2">
                    <a:lumMod val="75000"/>
                  </a:schemeClr>
                </a:solidFill>
                <a:effectLst>
                  <a:outerShdw blurRad="38100" dist="38100" dir="2700000" algn="tl">
                    <a:srgbClr val="C0C0C0"/>
                  </a:outerShdw>
                </a:effectLst>
              </a:rPr>
              <a:t>Energy Code Compliance</a:t>
            </a:r>
          </a:p>
        </p:txBody>
      </p:sp>
      <p:sp>
        <p:nvSpPr>
          <p:cNvPr id="13" name="Text Box 12"/>
          <p:cNvSpPr txBox="1">
            <a:spLocks noChangeArrowheads="1"/>
          </p:cNvSpPr>
          <p:nvPr/>
        </p:nvSpPr>
        <p:spPr bwMode="auto">
          <a:xfrm>
            <a:off x="4397644" y="2175301"/>
            <a:ext cx="1905000" cy="603250"/>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Prescriptive Option</a:t>
            </a:r>
            <a:endParaRPr lang="en-US" sz="1600">
              <a:solidFill>
                <a:schemeClr val="bg1"/>
              </a:solidFill>
              <a:latin typeface="Arial Black" pitchFamily="34" charset="0"/>
            </a:endParaRPr>
          </a:p>
        </p:txBody>
      </p:sp>
      <p:sp>
        <p:nvSpPr>
          <p:cNvPr id="14" name="Text Box 13"/>
          <p:cNvSpPr txBox="1">
            <a:spLocks noChangeArrowheads="1"/>
          </p:cNvSpPr>
          <p:nvPr/>
        </p:nvSpPr>
        <p:spPr bwMode="auto">
          <a:xfrm>
            <a:off x="4397644" y="4461301"/>
            <a:ext cx="1905000" cy="1077218"/>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dirty="0" smtClean="0">
                <a:solidFill>
                  <a:schemeClr val="bg1"/>
                </a:solidFill>
                <a:effectLst>
                  <a:outerShdw blurRad="38100" dist="38100" dir="2700000" algn="tl">
                    <a:srgbClr val="000000"/>
                  </a:outerShdw>
                </a:effectLst>
                <a:latin typeface="Arial Black" pitchFamily="34" charset="0"/>
              </a:rPr>
              <a:t>Energy Cost Budget: Performance Simulation</a:t>
            </a:r>
            <a:endParaRPr lang="en-US" sz="1600" dirty="0">
              <a:solidFill>
                <a:schemeClr val="bg1"/>
              </a:solidFill>
              <a:effectLst>
                <a:outerShdw blurRad="38100" dist="38100" dir="2700000" algn="tl">
                  <a:srgbClr val="000000"/>
                </a:outerShdw>
              </a:effectLst>
              <a:latin typeface="Arial Black" pitchFamily="34" charset="0"/>
            </a:endParaRPr>
          </a:p>
        </p:txBody>
      </p:sp>
      <p:sp>
        <p:nvSpPr>
          <p:cNvPr id="15" name="Text Box 14"/>
          <p:cNvSpPr txBox="1">
            <a:spLocks noChangeArrowheads="1"/>
          </p:cNvSpPr>
          <p:nvPr/>
        </p:nvSpPr>
        <p:spPr bwMode="auto">
          <a:xfrm>
            <a:off x="4397644" y="3318301"/>
            <a:ext cx="1905000" cy="603250"/>
          </a:xfrm>
          <a:prstGeom prst="rect">
            <a:avLst/>
          </a:prstGeom>
          <a:solidFill>
            <a:schemeClr val="bg1">
              <a:lumMod val="65000"/>
            </a:schemeClr>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Trade Off Option</a:t>
            </a:r>
          </a:p>
        </p:txBody>
      </p:sp>
      <p:sp>
        <p:nvSpPr>
          <p:cNvPr id="17" name="Text Box 16"/>
          <p:cNvSpPr txBox="1">
            <a:spLocks noChangeArrowheads="1"/>
          </p:cNvSpPr>
          <p:nvPr/>
        </p:nvSpPr>
        <p:spPr bwMode="auto">
          <a:xfrm>
            <a:off x="511444" y="2251501"/>
            <a:ext cx="1905000" cy="388938"/>
          </a:xfrm>
          <a:prstGeom prst="rect">
            <a:avLst/>
          </a:prstGeom>
          <a:solidFill>
            <a:schemeClr val="bg1">
              <a:lumMod val="95000"/>
            </a:schemeClr>
          </a:solidFill>
          <a:ln w="22225">
            <a:solidFill>
              <a:srgbClr val="808080"/>
            </a:solidFill>
            <a:miter lim="800000"/>
            <a:headEnd/>
            <a:tailEnd/>
          </a:ln>
          <a:effectLst/>
        </p:spPr>
        <p:txBody>
          <a:bodyPr>
            <a:spAutoFit/>
          </a:bodyPr>
          <a:lstStyle/>
          <a:p>
            <a:pPr algn="ctr">
              <a:spcBef>
                <a:spcPct val="50000"/>
              </a:spcBef>
            </a:pPr>
            <a:r>
              <a:rPr lang="en-US" b="1" dirty="0"/>
              <a:t>Envelope</a:t>
            </a:r>
          </a:p>
        </p:txBody>
      </p:sp>
      <p:sp>
        <p:nvSpPr>
          <p:cNvPr id="18" name="Text Box 17"/>
          <p:cNvSpPr txBox="1">
            <a:spLocks noChangeArrowheads="1"/>
          </p:cNvSpPr>
          <p:nvPr/>
        </p:nvSpPr>
        <p:spPr bwMode="auto">
          <a:xfrm>
            <a:off x="511444" y="3089701"/>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19" name="Text Box 18"/>
          <p:cNvSpPr txBox="1">
            <a:spLocks noChangeArrowheads="1"/>
          </p:cNvSpPr>
          <p:nvPr/>
        </p:nvSpPr>
        <p:spPr bwMode="auto">
          <a:xfrm>
            <a:off x="511444" y="4986764"/>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20" name="Text Box 19"/>
          <p:cNvSpPr txBox="1">
            <a:spLocks noChangeArrowheads="1"/>
          </p:cNvSpPr>
          <p:nvPr/>
        </p:nvSpPr>
        <p:spPr bwMode="auto">
          <a:xfrm>
            <a:off x="511444" y="3775501"/>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21" name="Text Box 20"/>
          <p:cNvSpPr txBox="1">
            <a:spLocks noChangeArrowheads="1"/>
          </p:cNvSpPr>
          <p:nvPr/>
        </p:nvSpPr>
        <p:spPr bwMode="auto">
          <a:xfrm>
            <a:off x="511444" y="4377164"/>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22" name="Text Box 21"/>
          <p:cNvSpPr txBox="1">
            <a:spLocks noChangeArrowheads="1"/>
          </p:cNvSpPr>
          <p:nvPr/>
        </p:nvSpPr>
        <p:spPr bwMode="auto">
          <a:xfrm>
            <a:off x="511444" y="5604301"/>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Other</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644" y="2632501"/>
            <a:ext cx="762000" cy="762000"/>
          </a:xfrm>
          <a:prstGeom prst="rect">
            <a:avLst/>
          </a:prstGeom>
        </p:spPr>
      </p:pic>
    </p:spTree>
    <p:extLst>
      <p:ext uri="{BB962C8B-B14F-4D97-AF65-F5344CB8AC3E}">
        <p14:creationId xmlns:p14="http://schemas.microsoft.com/office/powerpoint/2010/main" val="268990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Project: Exterior Lighting Area Types</a:t>
            </a:r>
            <a:endParaRPr lang="en-US" dirty="0"/>
          </a:p>
        </p:txBody>
      </p:sp>
      <p:sp>
        <p:nvSpPr>
          <p:cNvPr id="3" name="Content Placeholder 2"/>
          <p:cNvSpPr>
            <a:spLocks noGrp="1"/>
          </p:cNvSpPr>
          <p:nvPr>
            <p:ph idx="1"/>
          </p:nvPr>
        </p:nvSpPr>
        <p:spPr>
          <a:xfrm>
            <a:off x="4858247" y="1328455"/>
            <a:ext cx="4166484" cy="1304973"/>
          </a:xfrm>
        </p:spPr>
        <p:txBody>
          <a:bodyPr/>
          <a:lstStyle/>
          <a:p>
            <a:r>
              <a:rPr lang="en-US" dirty="0" smtClean="0">
                <a:solidFill>
                  <a:schemeClr val="tx1"/>
                </a:solidFill>
              </a:rPr>
              <a:t>Zone and area type determine:</a:t>
            </a:r>
          </a:p>
          <a:p>
            <a:pPr lvl="1"/>
            <a:r>
              <a:rPr lang="en-US" dirty="0" smtClean="0">
                <a:solidFill>
                  <a:schemeClr val="tx1"/>
                </a:solidFill>
              </a:rPr>
              <a:t>Lighting power density </a:t>
            </a:r>
          </a:p>
          <a:p>
            <a:pPr lvl="1"/>
            <a:r>
              <a:rPr lang="en-US" dirty="0" smtClean="0">
                <a:solidFill>
                  <a:schemeClr val="tx1"/>
                </a:solidFill>
              </a:rPr>
              <a:t>Units</a:t>
            </a:r>
          </a:p>
          <a:p>
            <a:pPr lvl="1"/>
            <a:r>
              <a:rPr lang="en-US" dirty="0" smtClean="0">
                <a:solidFill>
                  <a:schemeClr val="tx1"/>
                </a:solidFill>
              </a:rPr>
              <a:t>Tradability</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30</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53" y="3287340"/>
            <a:ext cx="7038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86" y="1160826"/>
            <a:ext cx="44100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093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Exterior Lighting: Tradable Applications</a:t>
            </a:r>
            <a:endParaRPr lang="en-US" dirty="0"/>
          </a:p>
        </p:txBody>
      </p:sp>
      <p:sp>
        <p:nvSpPr>
          <p:cNvPr id="3" name="Content Placeholder 2"/>
          <p:cNvSpPr>
            <a:spLocks noGrp="1"/>
          </p:cNvSpPr>
          <p:nvPr>
            <p:ph idx="1"/>
          </p:nvPr>
        </p:nvSpPr>
        <p:spPr>
          <a:xfrm>
            <a:off x="182880" y="1371597"/>
            <a:ext cx="8503920" cy="1231106"/>
          </a:xfrm>
        </p:spPr>
        <p:txBody>
          <a:bodyPr/>
          <a:lstStyle/>
          <a:p>
            <a:pPr>
              <a:lnSpc>
                <a:spcPct val="90000"/>
              </a:lnSpc>
            </a:pPr>
            <a:r>
              <a:rPr lang="en-US" dirty="0" smtClean="0">
                <a:solidFill>
                  <a:schemeClr val="tx1"/>
                </a:solidFill>
                <a:latin typeface="Verdana" pitchFamily="34" charset="0"/>
                <a:ea typeface="ＭＳ Ｐゴシック" pitchFamily="34" charset="-128"/>
              </a:rPr>
              <a:t>Tradable areas allow ‘unused’ allowable </a:t>
            </a:r>
            <a:r>
              <a:rPr lang="en-US" dirty="0">
                <a:solidFill>
                  <a:schemeClr val="tx1"/>
                </a:solidFill>
                <a:latin typeface="Verdana" pitchFamily="34" charset="0"/>
                <a:ea typeface="ＭＳ Ｐゴシック" pitchFamily="34" charset="-128"/>
              </a:rPr>
              <a:t>power </a:t>
            </a:r>
            <a:r>
              <a:rPr lang="en-US" dirty="0" smtClean="0">
                <a:solidFill>
                  <a:schemeClr val="tx1"/>
                </a:solidFill>
                <a:latin typeface="Verdana" pitchFamily="34" charset="0"/>
                <a:ea typeface="ＭＳ Ｐゴシック" pitchFamily="34" charset="-128"/>
              </a:rPr>
              <a:t>to be </a:t>
            </a:r>
            <a:r>
              <a:rPr lang="en-US" dirty="0">
                <a:solidFill>
                  <a:schemeClr val="tx1"/>
                </a:solidFill>
                <a:latin typeface="Verdana" pitchFamily="34" charset="0"/>
                <a:ea typeface="ＭＳ Ｐゴシック" pitchFamily="34" charset="-128"/>
              </a:rPr>
              <a:t>traded </a:t>
            </a:r>
            <a:r>
              <a:rPr lang="en-US" dirty="0" smtClean="0">
                <a:solidFill>
                  <a:schemeClr val="tx1"/>
                </a:solidFill>
                <a:latin typeface="Verdana" pitchFamily="34" charset="0"/>
                <a:ea typeface="ＭＳ Ｐゴシック" pitchFamily="34" charset="-128"/>
              </a:rPr>
              <a:t>between other tradable area (e.g., driveways and entry ways)</a:t>
            </a:r>
          </a:p>
          <a:p>
            <a:pPr marL="0" indent="0">
              <a:lnSpc>
                <a:spcPct val="90000"/>
              </a:lnSpc>
              <a:buNone/>
            </a:pPr>
            <a:endParaRPr lang="en-US" dirty="0">
              <a:solidFill>
                <a:schemeClr val="tx1"/>
              </a:solidFill>
              <a:latin typeface="Verdana" pitchFamily="34" charset="0"/>
              <a:ea typeface="ＭＳ Ｐゴシック" pitchFamily="34" charset="-128"/>
            </a:endParaRPr>
          </a:p>
          <a:p>
            <a:pPr>
              <a:lnSpc>
                <a:spcPct val="90000"/>
              </a:lnSpc>
            </a:pPr>
            <a:r>
              <a:rPr lang="en-US" dirty="0" smtClean="0">
                <a:solidFill>
                  <a:schemeClr val="tx1"/>
                </a:solidFill>
                <a:latin typeface="Verdana" pitchFamily="34" charset="0"/>
                <a:ea typeface="ＭＳ Ｐゴシック" pitchFamily="34" charset="-128"/>
              </a:rPr>
              <a:t>Generally based </a:t>
            </a:r>
            <a:r>
              <a:rPr lang="en-US" dirty="0">
                <a:solidFill>
                  <a:schemeClr val="tx1"/>
                </a:solidFill>
                <a:latin typeface="Verdana" pitchFamily="34" charset="0"/>
                <a:ea typeface="ＭＳ Ｐゴシック" pitchFamily="34" charset="-128"/>
              </a:rPr>
              <a:t>on length or area of application then summed</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31</a:t>
            </a:fld>
            <a:endParaRPr lang="en-US"/>
          </a:p>
        </p:txBody>
      </p:sp>
      <p:pic>
        <p:nvPicPr>
          <p:cNvPr id="7" name="Picture 5"/>
          <p:cNvPicPr>
            <a:picLocks noChangeAspect="1" noChangeArrowheads="1"/>
          </p:cNvPicPr>
          <p:nvPr/>
        </p:nvPicPr>
        <p:blipFill>
          <a:blip r:embed="rId3" cstate="print"/>
          <a:stretch>
            <a:fillRect/>
          </a:stretch>
        </p:blipFill>
        <p:spPr>
          <a:xfrm>
            <a:off x="2741212" y="2856493"/>
            <a:ext cx="3661576" cy="321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2135409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614"/>
            <a:ext cx="7096539" cy="525981"/>
          </a:xfrm>
        </p:spPr>
        <p:txBody>
          <a:bodyPr/>
          <a:lstStyle/>
          <a:p>
            <a:r>
              <a:rPr lang="en-US" dirty="0"/>
              <a:t>Exterior Lighting: Non-Tradable </a:t>
            </a:r>
            <a:r>
              <a:rPr lang="en-US" dirty="0" smtClean="0"/>
              <a:t>Applications</a:t>
            </a:r>
            <a:endParaRPr lang="en-US" dirty="0"/>
          </a:p>
        </p:txBody>
      </p:sp>
      <p:sp>
        <p:nvSpPr>
          <p:cNvPr id="3" name="Content Placeholder 2"/>
          <p:cNvSpPr>
            <a:spLocks noGrp="1"/>
          </p:cNvSpPr>
          <p:nvPr>
            <p:ph idx="1"/>
          </p:nvPr>
        </p:nvSpPr>
        <p:spPr>
          <a:xfrm>
            <a:off x="457200" y="1371597"/>
            <a:ext cx="8229600" cy="923330"/>
          </a:xfrm>
        </p:spPr>
        <p:txBody>
          <a:bodyPr/>
          <a:lstStyle/>
          <a:p>
            <a:pPr marL="342900" lvl="1" indent="-342900">
              <a:buBlip>
                <a:blip r:embed="rId3"/>
              </a:buBlip>
            </a:pPr>
            <a:r>
              <a:rPr lang="en-US" dirty="0" smtClean="0">
                <a:solidFill>
                  <a:schemeClr val="tx1"/>
                </a:solidFill>
                <a:latin typeface="Verdana" pitchFamily="34" charset="0"/>
                <a:ea typeface="ＭＳ Ｐゴシック" pitchFamily="34" charset="-128"/>
              </a:rPr>
              <a:t>Non-tradable areas/applications are “</a:t>
            </a:r>
            <a:r>
              <a:rPr lang="en-US" dirty="0">
                <a:solidFill>
                  <a:schemeClr val="tx1"/>
                </a:solidFill>
                <a:latin typeface="Verdana" pitchFamily="34" charset="0"/>
                <a:ea typeface="ＭＳ Ｐゴシック" pitchFamily="34" charset="-128"/>
              </a:rPr>
              <a:t>use it or lose it</a:t>
            </a:r>
            <a:r>
              <a:rPr lang="en-US" dirty="0" smtClean="0">
                <a:solidFill>
                  <a:schemeClr val="tx1"/>
                </a:solidFill>
                <a:latin typeface="Verdana" pitchFamily="34" charset="0"/>
                <a:ea typeface="ＭＳ Ｐゴシック" pitchFamily="34" charset="-128"/>
              </a:rPr>
              <a:t>” (e.g., building façade lighting, ATM stations)</a:t>
            </a:r>
            <a:endParaRPr lang="en-US" dirty="0">
              <a:solidFill>
                <a:schemeClr val="tx1"/>
              </a:solidFill>
              <a:latin typeface="Verdana" pitchFamily="34" charset="0"/>
              <a:ea typeface="ＭＳ Ｐゴシック" pitchFamily="34" charset="-128"/>
            </a:endParaRPr>
          </a:p>
          <a:p>
            <a:pPr marL="0" indent="0">
              <a:buNone/>
            </a:pP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32</a:t>
            </a:fld>
            <a:endParaRPr lang="en-US"/>
          </a:p>
        </p:txBody>
      </p:sp>
      <p:pic>
        <p:nvPicPr>
          <p:cNvPr id="7" name="Picture 4"/>
          <p:cNvPicPr>
            <a:picLocks noChangeAspect="1" noChangeArrowheads="1"/>
          </p:cNvPicPr>
          <p:nvPr/>
        </p:nvPicPr>
        <p:blipFill>
          <a:blip r:embed="rId4" cstate="print"/>
          <a:srcRect l="21281" t="6279"/>
          <a:stretch>
            <a:fillRect/>
          </a:stretch>
        </p:blipFill>
        <p:spPr bwMode="auto">
          <a:xfrm>
            <a:off x="685800" y="2484120"/>
            <a:ext cx="7878566" cy="2717800"/>
          </a:xfrm>
          <a:prstGeom prst="rect">
            <a:avLst/>
          </a:prstGeom>
          <a:ln>
            <a:noFill/>
          </a:ln>
          <a:effectLst>
            <a:outerShdw blurRad="292100" dist="139700" dir="2700000" algn="tl" rotWithShape="0">
              <a:srgbClr val="333333">
                <a:alpha val="65000"/>
              </a:srgbClr>
            </a:outerShdw>
          </a:effectLst>
        </p:spPr>
      </p:pic>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731375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Project: </a:t>
            </a:r>
            <a:r>
              <a:rPr lang="en-US" dirty="0" smtClean="0"/>
              <a:t>Summary and Example</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33</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a:t/>
            </a:r>
            <a:br>
              <a:rPr lang="en-US" dirty="0"/>
            </a:br>
            <a:r>
              <a:rPr lang="en-US" dirty="0"/>
              <a:t>Building Energy Codes Program</a:t>
            </a:r>
          </a:p>
          <a:p>
            <a:endParaRPr lang="en-US" dirty="0"/>
          </a:p>
        </p:txBody>
      </p:sp>
      <p:pic>
        <p:nvPicPr>
          <p:cNvPr id="6" name="Picture 5"/>
          <p:cNvPicPr>
            <a:picLocks noChangeAspect="1"/>
          </p:cNvPicPr>
          <p:nvPr/>
        </p:nvPicPr>
        <p:blipFill>
          <a:blip r:embed="rId3"/>
          <a:stretch>
            <a:fillRect/>
          </a:stretch>
        </p:blipFill>
        <p:spPr>
          <a:xfrm>
            <a:off x="349733" y="1379622"/>
            <a:ext cx="8312727" cy="4543603"/>
          </a:xfrm>
          <a:prstGeom prst="rect">
            <a:avLst/>
          </a:prstGeom>
        </p:spPr>
      </p:pic>
      <p:sp>
        <p:nvSpPr>
          <p:cNvPr id="13" name="Rectangle 12"/>
          <p:cNvSpPr/>
          <p:nvPr/>
        </p:nvSpPr>
        <p:spPr>
          <a:xfrm>
            <a:off x="3809374" y="2785945"/>
            <a:ext cx="4928347" cy="898982"/>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7322" y="1338543"/>
            <a:ext cx="975046" cy="315086"/>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17403" y="2451727"/>
            <a:ext cx="1900091" cy="675418"/>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6351" y="3927203"/>
            <a:ext cx="3060115" cy="286442"/>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483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Introduction</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34</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9" name="Content Placeholder 2"/>
          <p:cNvSpPr txBox="1">
            <a:spLocks/>
          </p:cNvSpPr>
          <p:nvPr/>
        </p:nvSpPr>
        <p:spPr>
          <a:xfrm>
            <a:off x="405517" y="4966437"/>
            <a:ext cx="7633251" cy="627864"/>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solidFill>
                  <a:schemeClr val="tx1"/>
                </a:solidFill>
              </a:rPr>
              <a:t>Cavity Insulation R-value – insulation placed between structural members</a:t>
            </a:r>
          </a:p>
          <a:p>
            <a:r>
              <a:rPr lang="en-US" sz="1200" dirty="0" smtClean="0">
                <a:solidFill>
                  <a:schemeClr val="tx1"/>
                </a:solidFill>
              </a:rPr>
              <a:t>Continuous Insulation R-value – ‘continuous’ insulation across the structure (e.g., rigid insulation)</a:t>
            </a:r>
          </a:p>
          <a:p>
            <a:endParaRPr lang="en-US" sz="1200"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274" y="1238473"/>
            <a:ext cx="8120456" cy="356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005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642" y="1256691"/>
            <a:ext cx="8237354" cy="3920259"/>
          </a:xfrm>
          <a:prstGeom prst="rect">
            <a:avLst/>
          </a:prstGeom>
        </p:spPr>
      </p:pic>
      <p:sp>
        <p:nvSpPr>
          <p:cNvPr id="2" name="Title 1"/>
          <p:cNvSpPr>
            <a:spLocks noGrp="1"/>
          </p:cNvSpPr>
          <p:nvPr>
            <p:ph type="title"/>
          </p:nvPr>
        </p:nvSpPr>
        <p:spPr>
          <a:xfrm>
            <a:off x="457200" y="356614"/>
            <a:ext cx="6629400" cy="384721"/>
          </a:xfrm>
        </p:spPr>
        <p:txBody>
          <a:bodyPr/>
          <a:lstStyle/>
          <a:p>
            <a:r>
              <a:rPr lang="en-US" dirty="0" smtClean="0"/>
              <a:t>Envelope: Opaque Assemblies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35</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9" name="Content Placeholder 2"/>
          <p:cNvSpPr txBox="1">
            <a:spLocks/>
          </p:cNvSpPr>
          <p:nvPr/>
        </p:nvSpPr>
        <p:spPr>
          <a:xfrm>
            <a:off x="405517" y="5618419"/>
            <a:ext cx="7633251" cy="1071062"/>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solidFill>
                  <a:schemeClr val="tx1"/>
                </a:solidFill>
              </a:rPr>
              <a:t>After </a:t>
            </a:r>
            <a:r>
              <a:rPr lang="en-US" sz="1200" dirty="0">
                <a:solidFill>
                  <a:schemeClr val="tx1"/>
                </a:solidFill>
              </a:rPr>
              <a:t>you’ve entered building components, look at compliance result</a:t>
            </a:r>
          </a:p>
          <a:p>
            <a:pPr lvl="1"/>
            <a:r>
              <a:rPr lang="en-US" sz="1200" dirty="0">
                <a:solidFill>
                  <a:schemeClr val="tx1"/>
                </a:solidFill>
              </a:rPr>
              <a:t>Look for fields with red text</a:t>
            </a:r>
          </a:p>
          <a:p>
            <a:pPr lvl="1"/>
            <a:r>
              <a:rPr lang="en-US" sz="1200" dirty="0">
                <a:solidFill>
                  <a:schemeClr val="tx1"/>
                </a:solidFill>
              </a:rPr>
              <a:t>If TBD, look for missing data</a:t>
            </a:r>
          </a:p>
          <a:p>
            <a:endParaRPr lang="en-US" sz="1200" dirty="0" smtClean="0">
              <a:solidFill>
                <a:schemeClr val="tx1"/>
              </a:solidFill>
            </a:endParaRPr>
          </a:p>
          <a:p>
            <a:endParaRPr lang="en-US" sz="1200" dirty="0"/>
          </a:p>
        </p:txBody>
      </p:sp>
      <p:sp>
        <p:nvSpPr>
          <p:cNvPr id="14" name="Oval 13"/>
          <p:cNvSpPr/>
          <p:nvPr/>
        </p:nvSpPr>
        <p:spPr>
          <a:xfrm>
            <a:off x="373303" y="1782618"/>
            <a:ext cx="1113503" cy="229675"/>
          </a:xfrm>
          <a:prstGeom prst="ellipse">
            <a:avLst/>
          </a:prstGeom>
          <a:gradFill>
            <a:gsLst>
              <a:gs pos="0">
                <a:schemeClr val="accent6">
                  <a:lumMod val="20000"/>
                  <a:lumOff val="80000"/>
                  <a:alpha val="12000"/>
                </a:schemeClr>
              </a:gs>
              <a:gs pos="100000">
                <a:schemeClr val="accent6">
                  <a:lumMod val="40000"/>
                  <a:lumOff val="60000"/>
                  <a:alpha val="1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3943926" y="2012293"/>
            <a:ext cx="581891" cy="102834"/>
          </a:xfrm>
          <a:prstGeom prst="rightArrow">
            <a:avLst/>
          </a:prstGeom>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728593" y="3112656"/>
            <a:ext cx="582413" cy="234522"/>
          </a:xfrm>
          <a:prstGeom prst="ellipse">
            <a:avLst/>
          </a:prstGeom>
          <a:gradFill>
            <a:gsLst>
              <a:gs pos="0">
                <a:schemeClr val="accent6">
                  <a:lumMod val="20000"/>
                  <a:lumOff val="80000"/>
                  <a:alpha val="12000"/>
                </a:schemeClr>
              </a:gs>
              <a:gs pos="100000">
                <a:schemeClr val="accent6">
                  <a:lumMod val="40000"/>
                  <a:lumOff val="60000"/>
                  <a:alpha val="1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054665" y="4742874"/>
            <a:ext cx="582413" cy="234522"/>
          </a:xfrm>
          <a:prstGeom prst="ellipse">
            <a:avLst/>
          </a:prstGeom>
          <a:gradFill>
            <a:gsLst>
              <a:gs pos="0">
                <a:schemeClr val="accent6">
                  <a:lumMod val="20000"/>
                  <a:lumOff val="80000"/>
                  <a:alpha val="12000"/>
                </a:schemeClr>
              </a:gs>
              <a:gs pos="100000">
                <a:schemeClr val="accent6">
                  <a:lumMod val="40000"/>
                  <a:lumOff val="60000"/>
                  <a:alpha val="1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856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Fenestration</a:t>
            </a:r>
            <a:endParaRPr lang="en-US" dirty="0"/>
          </a:p>
        </p:txBody>
      </p:sp>
      <p:sp>
        <p:nvSpPr>
          <p:cNvPr id="3" name="Content Placeholder 2"/>
          <p:cNvSpPr>
            <a:spLocks noGrp="1"/>
          </p:cNvSpPr>
          <p:nvPr>
            <p:ph idx="1"/>
          </p:nvPr>
        </p:nvSpPr>
        <p:spPr>
          <a:xfrm>
            <a:off x="462838" y="1062542"/>
            <a:ext cx="8229600" cy="1415772"/>
          </a:xfrm>
        </p:spPr>
        <p:txBody>
          <a:bodyPr/>
          <a:lstStyle/>
          <a:p>
            <a:r>
              <a:rPr lang="en-US" dirty="0" smtClean="0">
                <a:solidFill>
                  <a:schemeClr val="tx1"/>
                </a:solidFill>
              </a:rPr>
              <a:t>NFRC site-built certified product</a:t>
            </a:r>
          </a:p>
          <a:p>
            <a:r>
              <a:rPr lang="en-US" dirty="0" smtClean="0">
                <a:solidFill>
                  <a:schemeClr val="tx1"/>
                </a:solidFill>
              </a:rPr>
              <a:t>Performance evaluated (per NFRC guidelines)</a:t>
            </a:r>
            <a:endParaRPr lang="en-US" dirty="0">
              <a:solidFill>
                <a:schemeClr val="tx1"/>
              </a:solidFill>
            </a:endParaRPr>
          </a:p>
          <a:p>
            <a:r>
              <a:rPr lang="en-US" dirty="0" smtClean="0">
                <a:solidFill>
                  <a:schemeClr val="tx1"/>
                </a:solidFill>
              </a:rPr>
              <a:t>Energy code defaults</a:t>
            </a:r>
            <a:endParaRPr lang="en-US" dirty="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36</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12" y="2233482"/>
            <a:ext cx="8432864" cy="34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204460" y="4373880"/>
            <a:ext cx="236220" cy="236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199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3" y="133903"/>
            <a:ext cx="7549116" cy="769441"/>
          </a:xfrm>
        </p:spPr>
        <p:txBody>
          <a:bodyPr/>
          <a:lstStyle/>
          <a:p>
            <a:r>
              <a:rPr lang="en-US" dirty="0"/>
              <a:t>Envelope: </a:t>
            </a:r>
            <a:r>
              <a:rPr lang="en-US" dirty="0" smtClean="0"/>
              <a:t>2015/2018 </a:t>
            </a:r>
            <a:r>
              <a:rPr lang="en-US" dirty="0"/>
              <a:t>IECC Fenestration Requirements</a:t>
            </a:r>
          </a:p>
        </p:txBody>
      </p:sp>
      <p:sp>
        <p:nvSpPr>
          <p:cNvPr id="3" name="Content Placeholder 2"/>
          <p:cNvSpPr>
            <a:spLocks noGrp="1"/>
          </p:cNvSpPr>
          <p:nvPr>
            <p:ph idx="1"/>
          </p:nvPr>
        </p:nvSpPr>
        <p:spPr>
          <a:xfrm>
            <a:off x="448672" y="1061993"/>
            <a:ext cx="8229600" cy="307777"/>
          </a:xfrm>
        </p:spPr>
        <p:txBody>
          <a:bodyPr/>
          <a:lstStyle/>
          <a:p>
            <a:r>
              <a:rPr lang="en-US" dirty="0">
                <a:solidFill>
                  <a:schemeClr val="tx1"/>
                </a:solidFill>
              </a:rPr>
              <a:t>Menu View-&gt;Glazing Requirements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37</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a:t/>
            </a:r>
            <a:br>
              <a:rPr lang="en-US" dirty="0"/>
            </a:br>
            <a:r>
              <a:rPr lang="en-US" dirty="0"/>
              <a:t>Building Energy Codes Program</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72" y="1370825"/>
            <a:ext cx="49720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2722855" y="1779128"/>
            <a:ext cx="4416136" cy="4000500"/>
          </a:xfrm>
          <a:prstGeom prst="rect">
            <a:avLst/>
          </a:prstGeom>
        </p:spPr>
      </p:pic>
    </p:spTree>
    <p:extLst>
      <p:ext uri="{BB962C8B-B14F-4D97-AF65-F5344CB8AC3E}">
        <p14:creationId xmlns:p14="http://schemas.microsoft.com/office/powerpoint/2010/main" val="1132961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Envelope: Summary</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38</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12" name="Content Placeholder 2"/>
          <p:cNvSpPr>
            <a:spLocks noGrp="1"/>
          </p:cNvSpPr>
          <p:nvPr>
            <p:ph idx="1"/>
          </p:nvPr>
        </p:nvSpPr>
        <p:spPr>
          <a:xfrm>
            <a:off x="307457" y="4943267"/>
            <a:ext cx="8229600" cy="1785104"/>
          </a:xfrm>
        </p:spPr>
        <p:txBody>
          <a:bodyPr/>
          <a:lstStyle/>
          <a:p>
            <a:r>
              <a:rPr lang="en-US" dirty="0">
                <a:solidFill>
                  <a:schemeClr val="tx1"/>
                </a:solidFill>
              </a:rPr>
              <a:t>Don’t have to use </a:t>
            </a:r>
            <a:r>
              <a:rPr lang="en-US" dirty="0" smtClean="0">
                <a:solidFill>
                  <a:schemeClr val="tx1"/>
                </a:solidFill>
              </a:rPr>
              <a:t>every assembly type</a:t>
            </a:r>
            <a:endParaRPr lang="en-US" dirty="0">
              <a:solidFill>
                <a:schemeClr val="tx1"/>
              </a:solidFill>
            </a:endParaRPr>
          </a:p>
          <a:p>
            <a:r>
              <a:rPr lang="en-US" dirty="0">
                <a:solidFill>
                  <a:schemeClr val="tx1"/>
                </a:solidFill>
              </a:rPr>
              <a:t>Can group “like” components</a:t>
            </a:r>
          </a:p>
          <a:p>
            <a:r>
              <a:rPr lang="en-US" dirty="0">
                <a:solidFill>
                  <a:schemeClr val="tx1"/>
                </a:solidFill>
              </a:rPr>
              <a:t>Gross area (except slab-on-grade)</a:t>
            </a:r>
          </a:p>
          <a:p>
            <a:r>
              <a:rPr lang="en-US" dirty="0">
                <a:solidFill>
                  <a:schemeClr val="tx1"/>
                </a:solidFill>
              </a:rPr>
              <a:t>Use “Other” assembly as needed</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18" y="1083818"/>
            <a:ext cx="8306518" cy="356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810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186"/>
            <a:ext cx="6629400" cy="384721"/>
          </a:xfrm>
        </p:spPr>
        <p:txBody>
          <a:bodyPr/>
          <a:lstStyle/>
          <a:p>
            <a:r>
              <a:rPr lang="en-US" dirty="0"/>
              <a:t>Diagnostic Data on Envelope Report</a:t>
            </a:r>
          </a:p>
        </p:txBody>
      </p:sp>
      <p:sp>
        <p:nvSpPr>
          <p:cNvPr id="5" name="Slide Number Placeholder 4"/>
          <p:cNvSpPr>
            <a:spLocks noGrp="1"/>
          </p:cNvSpPr>
          <p:nvPr>
            <p:ph type="sldNum" sz="quarter" idx="11"/>
          </p:nvPr>
        </p:nvSpPr>
        <p:spPr/>
        <p:txBody>
          <a:bodyPr/>
          <a:lstStyle/>
          <a:p>
            <a:fld id="{03722D57-58D6-9447-A6D5-A97F6C35A8FB}" type="slidenum">
              <a:rPr lang="en-US" smtClean="0"/>
              <a:pPr/>
              <a:t>39</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a:t/>
            </a:r>
            <a:br>
              <a:rPr lang="en-US" dirty="0"/>
            </a:br>
            <a:r>
              <a:rPr lang="en-US" dirty="0"/>
              <a:t>Building Energy Codes Program</a:t>
            </a:r>
          </a:p>
          <a:p>
            <a:endParaRPr lang="en-US" dirty="0"/>
          </a:p>
        </p:txBody>
      </p:sp>
      <p:pic>
        <p:nvPicPr>
          <p:cNvPr id="3" name="Picture 2"/>
          <p:cNvPicPr>
            <a:picLocks noChangeAspect="1"/>
          </p:cNvPicPr>
          <p:nvPr/>
        </p:nvPicPr>
        <p:blipFill>
          <a:blip r:embed="rId3"/>
          <a:stretch>
            <a:fillRect/>
          </a:stretch>
        </p:blipFill>
        <p:spPr>
          <a:xfrm>
            <a:off x="1892098" y="1030951"/>
            <a:ext cx="5359803" cy="5667768"/>
          </a:xfrm>
          <a:prstGeom prst="rect">
            <a:avLst/>
          </a:prstGeom>
        </p:spPr>
      </p:pic>
      <p:sp>
        <p:nvSpPr>
          <p:cNvPr id="9" name="Rectangle 8"/>
          <p:cNvSpPr/>
          <p:nvPr/>
        </p:nvSpPr>
        <p:spPr>
          <a:xfrm>
            <a:off x="6101697" y="4813461"/>
            <a:ext cx="1150204" cy="1885258"/>
          </a:xfrm>
          <a:prstGeom prst="rect">
            <a:avLst/>
          </a:prstGeom>
          <a:noFill/>
          <a:ln w="31750">
            <a:solidFill>
              <a:srgbClr val="0070C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65813" y="2444097"/>
            <a:ext cx="976353" cy="17091"/>
          </a:xfrm>
          <a:prstGeom prst="straightConnector1">
            <a:avLst/>
          </a:prstGeom>
          <a:ln>
            <a:solidFill>
              <a:srgbClr val="0070C0"/>
            </a:solidFill>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172932" y="2691279"/>
            <a:ext cx="976353" cy="15537"/>
          </a:xfrm>
          <a:prstGeom prst="straightConnector1">
            <a:avLst/>
          </a:prstGeom>
          <a:ln>
            <a:solidFill>
              <a:srgbClr val="0070C0"/>
            </a:solidFill>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851659" y="4523814"/>
            <a:ext cx="976353" cy="15537"/>
          </a:xfrm>
          <a:prstGeom prst="straightConnector1">
            <a:avLst/>
          </a:prstGeom>
          <a:ln>
            <a:solidFill>
              <a:srgbClr val="0070C0"/>
            </a:solidFill>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160578" y="2089516"/>
            <a:ext cx="976353" cy="15537"/>
          </a:xfrm>
          <a:prstGeom prst="straightConnector1">
            <a:avLst/>
          </a:prstGeom>
          <a:ln>
            <a:solidFill>
              <a:srgbClr val="0070C0"/>
            </a:solidFill>
            <a:headEnd type="triangle" w="lg" len="lg"/>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30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COM</a:t>
            </a:r>
            <a:r>
              <a:rPr lang="en-US" i="1" dirty="0"/>
              <a:t>check</a:t>
            </a:r>
            <a:r>
              <a:rPr lang="en-US" dirty="0"/>
              <a:t> Commercial Energy Codes</a:t>
            </a:r>
          </a:p>
        </p:txBody>
      </p:sp>
      <p:sp>
        <p:nvSpPr>
          <p:cNvPr id="5" name="Slide Number Placeholder 4"/>
          <p:cNvSpPr>
            <a:spLocks noGrp="1"/>
          </p:cNvSpPr>
          <p:nvPr>
            <p:ph type="sldNum" sz="quarter" idx="11"/>
          </p:nvPr>
        </p:nvSpPr>
        <p:spPr/>
        <p:txBody>
          <a:bodyPr/>
          <a:lstStyle/>
          <a:p>
            <a:fld id="{03722D57-58D6-9447-A6D5-A97F6C35A8FB}" type="slidenum">
              <a:rPr lang="en-US" smtClean="0"/>
              <a:pPr/>
              <a:t>4</a:t>
            </a:fld>
            <a:endParaRPr lang="en-US"/>
          </a:p>
        </p:txBody>
      </p:sp>
      <p:pic>
        <p:nvPicPr>
          <p:cNvPr id="3" name="Picture 2"/>
          <p:cNvPicPr>
            <a:picLocks noChangeAspect="1"/>
          </p:cNvPicPr>
          <p:nvPr/>
        </p:nvPicPr>
        <p:blipFill>
          <a:blip r:embed="rId3"/>
          <a:stretch>
            <a:fillRect/>
          </a:stretch>
        </p:blipFill>
        <p:spPr>
          <a:xfrm>
            <a:off x="157846" y="1052616"/>
            <a:ext cx="1463040" cy="1936512"/>
          </a:xfrm>
          <a:prstGeom prst="rect">
            <a:avLst/>
          </a:prstGeom>
        </p:spPr>
      </p:pic>
      <p:pic>
        <p:nvPicPr>
          <p:cNvPr id="7" name="Picture 6"/>
          <p:cNvPicPr>
            <a:picLocks noChangeAspect="1"/>
          </p:cNvPicPr>
          <p:nvPr/>
        </p:nvPicPr>
        <p:blipFill>
          <a:blip r:embed="rId4"/>
          <a:stretch>
            <a:fillRect/>
          </a:stretch>
        </p:blipFill>
        <p:spPr>
          <a:xfrm>
            <a:off x="951366" y="1367996"/>
            <a:ext cx="1463040" cy="1909568"/>
          </a:xfrm>
          <a:prstGeom prst="rect">
            <a:avLst/>
          </a:prstGeom>
        </p:spPr>
      </p:pic>
      <p:pic>
        <p:nvPicPr>
          <p:cNvPr id="6" name="Picture 5"/>
          <p:cNvPicPr>
            <a:picLocks noChangeAspect="1"/>
          </p:cNvPicPr>
          <p:nvPr/>
        </p:nvPicPr>
        <p:blipFill>
          <a:blip r:embed="rId5"/>
          <a:stretch>
            <a:fillRect/>
          </a:stretch>
        </p:blipFill>
        <p:spPr>
          <a:xfrm>
            <a:off x="1919684" y="1802810"/>
            <a:ext cx="1463040" cy="1835872"/>
          </a:xfrm>
          <a:prstGeom prst="rect">
            <a:avLst/>
          </a:prstGeom>
        </p:spPr>
      </p:pic>
      <p:pic>
        <p:nvPicPr>
          <p:cNvPr id="4" name="Picture 3"/>
          <p:cNvPicPr>
            <a:picLocks noChangeAspect="1"/>
          </p:cNvPicPr>
          <p:nvPr/>
        </p:nvPicPr>
        <p:blipFill>
          <a:blip r:embed="rId6"/>
          <a:stretch>
            <a:fillRect/>
          </a:stretch>
        </p:blipFill>
        <p:spPr>
          <a:xfrm>
            <a:off x="2769465" y="2095884"/>
            <a:ext cx="1463040" cy="1819424"/>
          </a:xfrm>
          <a:prstGeom prst="rect">
            <a:avLst/>
          </a:prstGeom>
        </p:spPr>
      </p:pic>
      <p:pic>
        <p:nvPicPr>
          <p:cNvPr id="10" name="Picture 9"/>
          <p:cNvPicPr>
            <a:picLocks noChangeAspect="1"/>
          </p:cNvPicPr>
          <p:nvPr/>
        </p:nvPicPr>
        <p:blipFill>
          <a:blip r:embed="rId7"/>
          <a:stretch>
            <a:fillRect/>
          </a:stretch>
        </p:blipFill>
        <p:spPr>
          <a:xfrm>
            <a:off x="229298" y="3773033"/>
            <a:ext cx="1463040" cy="1883520"/>
          </a:xfrm>
          <a:prstGeom prst="rect">
            <a:avLst/>
          </a:prstGeom>
        </p:spPr>
      </p:pic>
      <p:pic>
        <p:nvPicPr>
          <p:cNvPr id="11" name="Picture 10"/>
          <p:cNvPicPr>
            <a:picLocks noChangeAspect="1"/>
          </p:cNvPicPr>
          <p:nvPr/>
        </p:nvPicPr>
        <p:blipFill>
          <a:blip r:embed="rId8"/>
          <a:stretch>
            <a:fillRect/>
          </a:stretch>
        </p:blipFill>
        <p:spPr>
          <a:xfrm>
            <a:off x="931468" y="4025223"/>
            <a:ext cx="1463040" cy="1879104"/>
          </a:xfrm>
          <a:prstGeom prst="rect">
            <a:avLst/>
          </a:prstGeom>
        </p:spPr>
      </p:pic>
      <p:pic>
        <p:nvPicPr>
          <p:cNvPr id="12" name="Picture 11"/>
          <p:cNvPicPr>
            <a:picLocks noChangeAspect="1"/>
          </p:cNvPicPr>
          <p:nvPr/>
        </p:nvPicPr>
        <p:blipFill>
          <a:blip r:embed="rId9"/>
          <a:stretch>
            <a:fillRect/>
          </a:stretch>
        </p:blipFill>
        <p:spPr>
          <a:xfrm>
            <a:off x="1830365" y="4455170"/>
            <a:ext cx="1463040" cy="1884976"/>
          </a:xfrm>
          <a:prstGeom prst="rect">
            <a:avLst/>
          </a:prstGeom>
        </p:spPr>
      </p:pic>
      <p:pic>
        <p:nvPicPr>
          <p:cNvPr id="13" name="Picture 12"/>
          <p:cNvPicPr>
            <a:picLocks noChangeAspect="1"/>
          </p:cNvPicPr>
          <p:nvPr/>
        </p:nvPicPr>
        <p:blipFill>
          <a:blip r:embed="rId10"/>
          <a:stretch>
            <a:fillRect/>
          </a:stretch>
        </p:blipFill>
        <p:spPr>
          <a:xfrm>
            <a:off x="2758397" y="4752501"/>
            <a:ext cx="1463040" cy="1905680"/>
          </a:xfrm>
          <a:prstGeom prst="rect">
            <a:avLst/>
          </a:prstGeom>
        </p:spPr>
      </p:pic>
      <p:sp>
        <p:nvSpPr>
          <p:cNvPr id="15" name="Content Placeholder 2"/>
          <p:cNvSpPr>
            <a:spLocks noGrp="1"/>
          </p:cNvSpPr>
          <p:nvPr>
            <p:ph idx="1"/>
          </p:nvPr>
        </p:nvSpPr>
        <p:spPr>
          <a:xfrm>
            <a:off x="4798901" y="1201091"/>
            <a:ext cx="3960937" cy="4875181"/>
          </a:xfrm>
        </p:spPr>
        <p:txBody>
          <a:bodyPr/>
          <a:lstStyle/>
          <a:p>
            <a:r>
              <a:rPr lang="en-US" sz="1800" dirty="0">
                <a:solidFill>
                  <a:schemeClr val="bg2">
                    <a:lumMod val="50000"/>
                  </a:schemeClr>
                </a:solidFill>
              </a:rPr>
              <a:t>ASHRAE 90.1 (Pre-2013) Normative Appendix C Methodology for Building Envelope Trade-Off Option</a:t>
            </a:r>
          </a:p>
          <a:p>
            <a:pPr lvl="1"/>
            <a:r>
              <a:rPr lang="en-US" dirty="0">
                <a:solidFill>
                  <a:schemeClr val="bg2">
                    <a:lumMod val="50000"/>
                  </a:schemeClr>
                </a:solidFill>
              </a:rPr>
              <a:t>90.1-2007/2010</a:t>
            </a:r>
          </a:p>
          <a:p>
            <a:pPr lvl="1"/>
            <a:r>
              <a:rPr lang="en-US" dirty="0">
                <a:solidFill>
                  <a:schemeClr val="bg2">
                    <a:lumMod val="50000"/>
                  </a:schemeClr>
                </a:solidFill>
              </a:rPr>
              <a:t>2009/2012 IECC</a:t>
            </a:r>
          </a:p>
          <a:p>
            <a:pPr marL="457200" lvl="1" indent="0">
              <a:buNone/>
            </a:pPr>
            <a:endParaRPr lang="en-US" dirty="0">
              <a:solidFill>
                <a:schemeClr val="bg2">
                  <a:lumMod val="50000"/>
                </a:schemeClr>
              </a:solidFill>
            </a:endParaRPr>
          </a:p>
          <a:p>
            <a:r>
              <a:rPr lang="en-US" sz="1800" dirty="0">
                <a:solidFill>
                  <a:schemeClr val="bg2">
                    <a:lumMod val="50000"/>
                  </a:schemeClr>
                </a:solidFill>
              </a:rPr>
              <a:t>ASHRAE 90.1-2013/2016 Appendix C has limited performance method (</a:t>
            </a:r>
            <a:r>
              <a:rPr lang="en-US" sz="1800" dirty="0" err="1">
                <a:solidFill>
                  <a:schemeClr val="bg2">
                    <a:lumMod val="50000"/>
                  </a:schemeClr>
                </a:solidFill>
              </a:rPr>
              <a:t>EnergyPlus</a:t>
            </a:r>
            <a:r>
              <a:rPr lang="en-US" sz="1800" dirty="0">
                <a:solidFill>
                  <a:schemeClr val="bg2">
                    <a:lumMod val="50000"/>
                  </a:schemeClr>
                </a:solidFill>
              </a:rPr>
              <a:t>)</a:t>
            </a:r>
          </a:p>
          <a:p>
            <a:endParaRPr lang="en-US" sz="1800" dirty="0">
              <a:solidFill>
                <a:schemeClr val="bg2">
                  <a:lumMod val="50000"/>
                </a:schemeClr>
              </a:solidFill>
            </a:endParaRPr>
          </a:p>
          <a:p>
            <a:pPr marL="0" indent="0">
              <a:buNone/>
            </a:pPr>
            <a:endParaRPr lang="en-US" sz="1800" dirty="0">
              <a:solidFill>
                <a:schemeClr val="bg2">
                  <a:lumMod val="50000"/>
                </a:schemeClr>
              </a:solidFill>
            </a:endParaRPr>
          </a:p>
          <a:p>
            <a:r>
              <a:rPr lang="en-US" sz="1800" dirty="0">
                <a:solidFill>
                  <a:schemeClr val="bg2">
                    <a:lumMod val="50000"/>
                  </a:schemeClr>
                </a:solidFill>
              </a:rPr>
              <a:t> 2015/2018 IECC Component Performance Alternative (hybrid Total UA method)</a:t>
            </a:r>
          </a:p>
          <a:p>
            <a:pPr marL="0" indent="0">
              <a:buNone/>
            </a:pPr>
            <a:endParaRPr lang="en-US" sz="1800" dirty="0">
              <a:solidFill>
                <a:schemeClr val="bg2">
                  <a:lumMod val="50000"/>
                </a:schemeClr>
              </a:solidFill>
            </a:endParaRPr>
          </a:p>
        </p:txBody>
      </p:sp>
    </p:spTree>
    <p:extLst>
      <p:ext uri="{BB962C8B-B14F-4D97-AF65-F5344CB8AC3E}">
        <p14:creationId xmlns:p14="http://schemas.microsoft.com/office/powerpoint/2010/main" val="1336036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Compliance</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40</a:t>
            </a:fld>
            <a:endParaRPr lang="en-US"/>
          </a:p>
        </p:txBody>
      </p:sp>
      <p:sp>
        <p:nvSpPr>
          <p:cNvPr id="7" name="Text Box 2"/>
          <p:cNvSpPr txBox="1">
            <a:spLocks noChangeArrowheads="1"/>
          </p:cNvSpPr>
          <p:nvPr/>
        </p:nvSpPr>
        <p:spPr bwMode="auto">
          <a:xfrm>
            <a:off x="6248400" y="32004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8" name="Text Box 5"/>
          <p:cNvSpPr txBox="1">
            <a:spLocks noChangeArrowheads="1"/>
          </p:cNvSpPr>
          <p:nvPr/>
        </p:nvSpPr>
        <p:spPr bwMode="auto">
          <a:xfrm>
            <a:off x="838200" y="1447800"/>
            <a:ext cx="1839913" cy="1655763"/>
          </a:xfrm>
          <a:prstGeom prst="rect">
            <a:avLst/>
          </a:prstGeom>
          <a:ln>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a:lstStyle/>
          <a:p>
            <a:pPr algn="ctr">
              <a:spcBef>
                <a:spcPct val="50000"/>
              </a:spcBef>
            </a:pPr>
            <a:r>
              <a:rPr lang="en-US" b="1" dirty="0"/>
              <a:t>Mandatory Requirements (Interior and Exterior)</a:t>
            </a:r>
          </a:p>
        </p:txBody>
      </p:sp>
      <p:sp>
        <p:nvSpPr>
          <p:cNvPr id="9" name="Line 6"/>
          <p:cNvSpPr>
            <a:spLocks noChangeShapeType="1"/>
          </p:cNvSpPr>
          <p:nvPr/>
        </p:nvSpPr>
        <p:spPr bwMode="auto">
          <a:xfrm flipH="1">
            <a:off x="1446213" y="3124200"/>
            <a:ext cx="1587" cy="1779588"/>
          </a:xfrm>
          <a:prstGeom prst="line">
            <a:avLst/>
          </a:prstGeom>
          <a:noFill/>
          <a:ln w="25400">
            <a:solidFill>
              <a:srgbClr val="666699"/>
            </a:solidFill>
            <a:round/>
            <a:headEnd/>
            <a:tailEnd/>
          </a:ln>
          <a:effectLst/>
        </p:spPr>
        <p:txBody>
          <a:bodyPr>
            <a:spAutoFit/>
          </a:bodyPr>
          <a:lstStyle/>
          <a:p>
            <a:endParaRPr lang="en-US"/>
          </a:p>
        </p:txBody>
      </p:sp>
      <p:sp>
        <p:nvSpPr>
          <p:cNvPr id="10" name="Text Box 7"/>
          <p:cNvSpPr txBox="1">
            <a:spLocks noChangeArrowheads="1"/>
          </p:cNvSpPr>
          <p:nvPr/>
        </p:nvSpPr>
        <p:spPr bwMode="auto">
          <a:xfrm>
            <a:off x="762000" y="33528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Controls</a:t>
            </a:r>
          </a:p>
        </p:txBody>
      </p:sp>
      <p:sp>
        <p:nvSpPr>
          <p:cNvPr id="11" name="Text Box 8"/>
          <p:cNvSpPr txBox="1">
            <a:spLocks noChangeArrowheads="1"/>
          </p:cNvSpPr>
          <p:nvPr/>
        </p:nvSpPr>
        <p:spPr bwMode="auto">
          <a:xfrm>
            <a:off x="762000" y="40386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Switching</a:t>
            </a:r>
          </a:p>
        </p:txBody>
      </p:sp>
      <p:sp>
        <p:nvSpPr>
          <p:cNvPr id="12" name="Text Box 9"/>
          <p:cNvSpPr txBox="1">
            <a:spLocks noChangeArrowheads="1"/>
          </p:cNvSpPr>
          <p:nvPr/>
        </p:nvSpPr>
        <p:spPr bwMode="auto">
          <a:xfrm>
            <a:off x="3581400" y="1524000"/>
            <a:ext cx="1905000" cy="954088"/>
          </a:xfrm>
          <a:prstGeom prst="rect">
            <a:avLst/>
          </a:prstGeom>
          <a:ln>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a:t>Interior Lighting Power Limits</a:t>
            </a:r>
          </a:p>
        </p:txBody>
      </p:sp>
      <p:sp>
        <p:nvSpPr>
          <p:cNvPr id="13" name="Line 10"/>
          <p:cNvSpPr>
            <a:spLocks noChangeShapeType="1"/>
          </p:cNvSpPr>
          <p:nvPr/>
        </p:nvSpPr>
        <p:spPr bwMode="auto">
          <a:xfrm>
            <a:off x="4876800" y="4038600"/>
            <a:ext cx="0" cy="482600"/>
          </a:xfrm>
          <a:prstGeom prst="line">
            <a:avLst/>
          </a:prstGeom>
          <a:noFill/>
          <a:ln w="25400">
            <a:solidFill>
              <a:srgbClr val="666699"/>
            </a:solidFill>
            <a:round/>
            <a:headEnd/>
            <a:tailEnd/>
          </a:ln>
          <a:effectLst/>
        </p:spPr>
        <p:txBody>
          <a:bodyPr>
            <a:spAutoFit/>
          </a:bodyPr>
          <a:lstStyle/>
          <a:p>
            <a:endParaRPr lang="en-US"/>
          </a:p>
        </p:txBody>
      </p:sp>
      <p:sp>
        <p:nvSpPr>
          <p:cNvPr id="14" name="Text Box 11"/>
          <p:cNvSpPr txBox="1">
            <a:spLocks noChangeArrowheads="1"/>
          </p:cNvSpPr>
          <p:nvPr/>
        </p:nvSpPr>
        <p:spPr bwMode="auto">
          <a:xfrm>
            <a:off x="4038600" y="4495800"/>
            <a:ext cx="17526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Whole Building</a:t>
            </a:r>
          </a:p>
        </p:txBody>
      </p:sp>
      <p:sp>
        <p:nvSpPr>
          <p:cNvPr id="15" name="Text Box 12"/>
          <p:cNvSpPr txBox="1">
            <a:spLocks noChangeArrowheads="1"/>
          </p:cNvSpPr>
          <p:nvPr/>
        </p:nvSpPr>
        <p:spPr bwMode="auto">
          <a:xfrm>
            <a:off x="3352800" y="5943600"/>
            <a:ext cx="24384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Additional Allowances</a:t>
            </a:r>
          </a:p>
        </p:txBody>
      </p:sp>
      <p:sp>
        <p:nvSpPr>
          <p:cNvPr id="16" name="Text Box 13"/>
          <p:cNvSpPr txBox="1">
            <a:spLocks noChangeArrowheads="1"/>
          </p:cNvSpPr>
          <p:nvPr/>
        </p:nvSpPr>
        <p:spPr bwMode="auto">
          <a:xfrm>
            <a:off x="28956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17" name="Text Box 14"/>
          <p:cNvSpPr txBox="1">
            <a:spLocks noChangeArrowheads="1"/>
          </p:cNvSpPr>
          <p:nvPr/>
        </p:nvSpPr>
        <p:spPr bwMode="auto">
          <a:xfrm>
            <a:off x="762000" y="46482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Efficiency</a:t>
            </a:r>
          </a:p>
        </p:txBody>
      </p:sp>
      <p:sp>
        <p:nvSpPr>
          <p:cNvPr id="18" name="Text Box 15"/>
          <p:cNvSpPr txBox="1">
            <a:spLocks noChangeArrowheads="1"/>
          </p:cNvSpPr>
          <p:nvPr/>
        </p:nvSpPr>
        <p:spPr bwMode="auto">
          <a:xfrm>
            <a:off x="3886200" y="5181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Space-by-Space</a:t>
            </a:r>
          </a:p>
        </p:txBody>
      </p:sp>
      <p:sp>
        <p:nvSpPr>
          <p:cNvPr id="19" name="Text Box 16"/>
          <p:cNvSpPr txBox="1">
            <a:spLocks noChangeArrowheads="1"/>
          </p:cNvSpPr>
          <p:nvPr/>
        </p:nvSpPr>
        <p:spPr bwMode="auto">
          <a:xfrm>
            <a:off x="2362200" y="45720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20" name="Line 17"/>
          <p:cNvSpPr>
            <a:spLocks noChangeShapeType="1"/>
          </p:cNvSpPr>
          <p:nvPr/>
        </p:nvSpPr>
        <p:spPr bwMode="auto">
          <a:xfrm>
            <a:off x="3581400" y="4038600"/>
            <a:ext cx="0" cy="533400"/>
          </a:xfrm>
          <a:prstGeom prst="line">
            <a:avLst/>
          </a:prstGeom>
          <a:noFill/>
          <a:ln w="25400">
            <a:solidFill>
              <a:srgbClr val="666699"/>
            </a:solidFill>
            <a:round/>
            <a:headEnd/>
            <a:tailEnd/>
          </a:ln>
          <a:effectLst/>
        </p:spPr>
        <p:txBody>
          <a:bodyPr>
            <a:spAutoFit/>
          </a:bodyPr>
          <a:lstStyle/>
          <a:p>
            <a:endParaRPr lang="en-US"/>
          </a:p>
        </p:txBody>
      </p:sp>
      <p:sp>
        <p:nvSpPr>
          <p:cNvPr id="21" name="Text Box 18"/>
          <p:cNvSpPr txBox="1">
            <a:spLocks noChangeArrowheads="1"/>
          </p:cNvSpPr>
          <p:nvPr/>
        </p:nvSpPr>
        <p:spPr bwMode="auto">
          <a:xfrm>
            <a:off x="6553200" y="1524000"/>
            <a:ext cx="1860550" cy="954088"/>
          </a:xfrm>
          <a:prstGeom prst="rect">
            <a:avLst/>
          </a:prstGeom>
          <a:ln>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a:t>Exterior Lighting Power Limits</a:t>
            </a:r>
          </a:p>
        </p:txBody>
      </p:sp>
      <p:sp>
        <p:nvSpPr>
          <p:cNvPr id="22" name="Text Box 19"/>
          <p:cNvSpPr txBox="1">
            <a:spLocks noChangeArrowheads="1"/>
          </p:cNvSpPr>
          <p:nvPr/>
        </p:nvSpPr>
        <p:spPr bwMode="auto">
          <a:xfrm>
            <a:off x="57150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23" name="Text Box 20"/>
          <p:cNvSpPr txBox="1">
            <a:spLocks noChangeArrowheads="1"/>
          </p:cNvSpPr>
          <p:nvPr/>
        </p:nvSpPr>
        <p:spPr bwMode="auto">
          <a:xfrm>
            <a:off x="3048000" y="3048000"/>
            <a:ext cx="1044575" cy="661988"/>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24" name="Text Box 21"/>
          <p:cNvSpPr txBox="1">
            <a:spLocks noChangeArrowheads="1"/>
          </p:cNvSpPr>
          <p:nvPr/>
        </p:nvSpPr>
        <p:spPr bwMode="auto">
          <a:xfrm>
            <a:off x="4419600" y="2971800"/>
            <a:ext cx="976313" cy="844550"/>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a:solidFill>
                  <a:schemeClr val="bg1"/>
                </a:solidFill>
              </a:rPr>
              <a:t>Interior Lighting Power Allowance</a:t>
            </a:r>
          </a:p>
        </p:txBody>
      </p:sp>
      <p:sp>
        <p:nvSpPr>
          <p:cNvPr id="25" name="Text Box 22"/>
          <p:cNvSpPr txBox="1">
            <a:spLocks noChangeArrowheads="1"/>
          </p:cNvSpPr>
          <p:nvPr/>
        </p:nvSpPr>
        <p:spPr bwMode="auto">
          <a:xfrm>
            <a:off x="3962400" y="3124200"/>
            <a:ext cx="623888" cy="519113"/>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sp>
        <p:nvSpPr>
          <p:cNvPr id="26" name="Text Box 23"/>
          <p:cNvSpPr txBox="1">
            <a:spLocks noChangeArrowheads="1"/>
          </p:cNvSpPr>
          <p:nvPr/>
        </p:nvSpPr>
        <p:spPr bwMode="auto">
          <a:xfrm>
            <a:off x="2895600" y="28956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u="sng"/>
              <a:t> </a:t>
            </a:r>
          </a:p>
          <a:p>
            <a:pPr algn="ctr">
              <a:spcBef>
                <a:spcPct val="50000"/>
              </a:spcBef>
            </a:pPr>
            <a:endParaRPr lang="en-US" sz="1600" u="sng"/>
          </a:p>
        </p:txBody>
      </p:sp>
      <p:sp>
        <p:nvSpPr>
          <p:cNvPr id="27" name="Line 24"/>
          <p:cNvSpPr>
            <a:spLocks noChangeShapeType="1"/>
          </p:cNvSpPr>
          <p:nvPr/>
        </p:nvSpPr>
        <p:spPr bwMode="auto">
          <a:xfrm flipH="1">
            <a:off x="5105400" y="5562600"/>
            <a:ext cx="0" cy="381000"/>
          </a:xfrm>
          <a:prstGeom prst="line">
            <a:avLst/>
          </a:prstGeom>
          <a:noFill/>
          <a:ln w="25400">
            <a:solidFill>
              <a:srgbClr val="666699"/>
            </a:solidFill>
            <a:round/>
            <a:headEnd/>
            <a:tailEnd/>
          </a:ln>
          <a:effectLst/>
        </p:spPr>
        <p:txBody>
          <a:bodyPr>
            <a:spAutoFit/>
          </a:bodyPr>
          <a:lstStyle/>
          <a:p>
            <a:endParaRPr lang="en-US"/>
          </a:p>
        </p:txBody>
      </p:sp>
      <p:sp>
        <p:nvSpPr>
          <p:cNvPr id="28" name="Text Box 25"/>
          <p:cNvSpPr txBox="1">
            <a:spLocks noChangeArrowheads="1"/>
          </p:cNvSpPr>
          <p:nvPr/>
        </p:nvSpPr>
        <p:spPr bwMode="auto">
          <a:xfrm>
            <a:off x="4495800" y="4876800"/>
            <a:ext cx="973138" cy="347663"/>
          </a:xfrm>
          <a:prstGeom prst="rect">
            <a:avLst/>
          </a:prstGeom>
          <a:noFill/>
          <a:ln w="12700" algn="ctr">
            <a:noFill/>
            <a:miter lim="800000"/>
            <a:headEnd/>
            <a:tailEnd/>
          </a:ln>
          <a:effectLst/>
        </p:spPr>
        <p:txBody>
          <a:bodyPr lIns="88820" tIns="44411" rIns="88820" bIns="44411">
            <a:spAutoFit/>
          </a:bodyPr>
          <a:lstStyle/>
          <a:p>
            <a:pPr algn="ctr" defTabSz="889000">
              <a:spcBef>
                <a:spcPct val="50000"/>
              </a:spcBef>
            </a:pPr>
            <a:r>
              <a:rPr lang="en-US" sz="1700" b="1"/>
              <a:t>OR</a:t>
            </a:r>
          </a:p>
        </p:txBody>
      </p:sp>
      <p:sp>
        <p:nvSpPr>
          <p:cNvPr id="29" name="Line 26"/>
          <p:cNvSpPr>
            <a:spLocks noChangeShapeType="1"/>
          </p:cNvSpPr>
          <p:nvPr/>
        </p:nvSpPr>
        <p:spPr bwMode="auto">
          <a:xfrm flipH="1">
            <a:off x="4724400" y="2514600"/>
            <a:ext cx="0" cy="381000"/>
          </a:xfrm>
          <a:prstGeom prst="line">
            <a:avLst/>
          </a:prstGeom>
          <a:noFill/>
          <a:ln w="25400">
            <a:solidFill>
              <a:srgbClr val="666699"/>
            </a:solidFill>
            <a:round/>
            <a:headEnd/>
            <a:tailEnd/>
          </a:ln>
          <a:effectLst/>
        </p:spPr>
        <p:txBody>
          <a:bodyPr>
            <a:spAutoFit/>
          </a:bodyPr>
          <a:lstStyle/>
          <a:p>
            <a:endParaRPr lang="en-US"/>
          </a:p>
        </p:txBody>
      </p:sp>
      <p:sp>
        <p:nvSpPr>
          <p:cNvPr id="30" name="Line 27"/>
          <p:cNvSpPr>
            <a:spLocks noChangeShapeType="1"/>
          </p:cNvSpPr>
          <p:nvPr/>
        </p:nvSpPr>
        <p:spPr bwMode="auto">
          <a:xfrm flipH="1">
            <a:off x="8077200" y="2514600"/>
            <a:ext cx="14288" cy="1219200"/>
          </a:xfrm>
          <a:prstGeom prst="line">
            <a:avLst/>
          </a:prstGeom>
          <a:noFill/>
          <a:ln w="25400">
            <a:solidFill>
              <a:srgbClr val="666699"/>
            </a:solidFill>
            <a:round/>
            <a:headEnd/>
            <a:tailEnd/>
          </a:ln>
          <a:effectLst/>
        </p:spPr>
        <p:txBody>
          <a:bodyPr>
            <a:spAutoFit/>
          </a:bodyPr>
          <a:lstStyle/>
          <a:p>
            <a:endParaRPr lang="en-US"/>
          </a:p>
        </p:txBody>
      </p:sp>
      <p:sp>
        <p:nvSpPr>
          <p:cNvPr id="31" name="Text Box 28"/>
          <p:cNvSpPr txBox="1">
            <a:spLocks noChangeArrowheads="1"/>
          </p:cNvSpPr>
          <p:nvPr/>
        </p:nvSpPr>
        <p:spPr bwMode="auto">
          <a:xfrm>
            <a:off x="7543800" y="26670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Tradable</a:t>
            </a:r>
          </a:p>
        </p:txBody>
      </p:sp>
      <p:sp>
        <p:nvSpPr>
          <p:cNvPr id="32" name="Text Box 29"/>
          <p:cNvSpPr txBox="1">
            <a:spLocks noChangeArrowheads="1"/>
          </p:cNvSpPr>
          <p:nvPr/>
        </p:nvSpPr>
        <p:spPr bwMode="auto">
          <a:xfrm>
            <a:off x="7543800" y="3733800"/>
            <a:ext cx="1219200" cy="663575"/>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Non-Tradable</a:t>
            </a:r>
          </a:p>
        </p:txBody>
      </p:sp>
      <p:grpSp>
        <p:nvGrpSpPr>
          <p:cNvPr id="33" name="Group 30"/>
          <p:cNvGrpSpPr>
            <a:grpSpLocks/>
          </p:cNvGrpSpPr>
          <p:nvPr/>
        </p:nvGrpSpPr>
        <p:grpSpPr bwMode="auto">
          <a:xfrm>
            <a:off x="6324600" y="4724400"/>
            <a:ext cx="2347913" cy="844550"/>
            <a:chOff x="3984" y="2976"/>
            <a:chExt cx="1479" cy="532"/>
          </a:xfrm>
        </p:grpSpPr>
        <p:sp>
          <p:nvSpPr>
            <p:cNvPr id="34" name="Text Box 31"/>
            <p:cNvSpPr txBox="1">
              <a:spLocks noChangeArrowheads="1"/>
            </p:cNvSpPr>
            <p:nvPr/>
          </p:nvSpPr>
          <p:spPr bwMode="auto">
            <a:xfrm>
              <a:off x="3984" y="3024"/>
              <a:ext cx="658" cy="417"/>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35" name="Text Box 32"/>
            <p:cNvSpPr txBox="1">
              <a:spLocks noChangeArrowheads="1"/>
            </p:cNvSpPr>
            <p:nvPr/>
          </p:nvSpPr>
          <p:spPr bwMode="auto">
            <a:xfrm>
              <a:off x="4848" y="2976"/>
              <a:ext cx="615" cy="532"/>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a:solidFill>
                    <a:schemeClr val="bg1"/>
                  </a:solidFill>
                </a:rPr>
                <a:t>Exterior Lighting Power Allowance</a:t>
              </a:r>
            </a:p>
          </p:txBody>
        </p:sp>
        <p:sp>
          <p:nvSpPr>
            <p:cNvPr id="36" name="Text Box 33"/>
            <p:cNvSpPr txBox="1">
              <a:spLocks noChangeArrowheads="1"/>
            </p:cNvSpPr>
            <p:nvPr/>
          </p:nvSpPr>
          <p:spPr bwMode="auto">
            <a:xfrm>
              <a:off x="4560" y="3072"/>
              <a:ext cx="393" cy="327"/>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grpSp>
      <p:sp>
        <p:nvSpPr>
          <p:cNvPr id="37" name="Text Box 34"/>
          <p:cNvSpPr txBox="1">
            <a:spLocks noChangeArrowheads="1"/>
          </p:cNvSpPr>
          <p:nvPr/>
        </p:nvSpPr>
        <p:spPr bwMode="auto">
          <a:xfrm>
            <a:off x="6172200" y="46482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a:t> </a:t>
            </a:r>
          </a:p>
          <a:p>
            <a:pPr algn="ctr">
              <a:spcBef>
                <a:spcPct val="50000"/>
              </a:spcBef>
            </a:pPr>
            <a:endParaRPr lang="en-US" sz="1600"/>
          </a:p>
        </p:txBody>
      </p:sp>
      <p:sp>
        <p:nvSpPr>
          <p:cNvPr id="38" name="Line 35"/>
          <p:cNvSpPr>
            <a:spLocks noChangeShapeType="1"/>
          </p:cNvSpPr>
          <p:nvPr/>
        </p:nvSpPr>
        <p:spPr bwMode="auto">
          <a:xfrm>
            <a:off x="8077200" y="4419600"/>
            <a:ext cx="0" cy="254000"/>
          </a:xfrm>
          <a:prstGeom prst="line">
            <a:avLst/>
          </a:prstGeom>
          <a:noFill/>
          <a:ln w="25400">
            <a:solidFill>
              <a:srgbClr val="666699"/>
            </a:solidFill>
            <a:round/>
            <a:headEnd/>
            <a:tailEnd/>
          </a:ln>
          <a:effectLst/>
        </p:spPr>
        <p:txBody>
          <a:bodyPr>
            <a:spAutoFit/>
          </a:bodyPr>
          <a:lstStyle/>
          <a:p>
            <a:endParaRPr lang="en-US"/>
          </a:p>
        </p:txBody>
      </p:sp>
      <p:sp>
        <p:nvSpPr>
          <p:cNvPr id="39" name="Line 36"/>
          <p:cNvSpPr>
            <a:spLocks noChangeShapeType="1"/>
          </p:cNvSpPr>
          <p:nvPr/>
        </p:nvSpPr>
        <p:spPr bwMode="auto">
          <a:xfrm flipH="1">
            <a:off x="6934200" y="2514600"/>
            <a:ext cx="0" cy="685800"/>
          </a:xfrm>
          <a:prstGeom prst="line">
            <a:avLst/>
          </a:prstGeom>
          <a:noFill/>
          <a:ln w="25400">
            <a:solidFill>
              <a:srgbClr val="666699"/>
            </a:solidFill>
            <a:round/>
            <a:headEnd/>
            <a:tailEnd/>
          </a:ln>
          <a:effectLst/>
        </p:spPr>
        <p:txBody>
          <a:bodyPr>
            <a:spAutoFit/>
          </a:bodyPr>
          <a:lstStyle/>
          <a:p>
            <a:endParaRPr lang="en-US"/>
          </a:p>
        </p:txBody>
      </p:sp>
      <p:sp>
        <p:nvSpPr>
          <p:cNvPr id="4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3235133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19" y="2736537"/>
            <a:ext cx="7564896" cy="355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6614"/>
            <a:ext cx="6629400" cy="384721"/>
          </a:xfrm>
        </p:spPr>
        <p:txBody>
          <a:bodyPr/>
          <a:lstStyle/>
          <a:p>
            <a:r>
              <a:rPr lang="en-US" dirty="0" smtClean="0"/>
              <a:t>Interior Lighting: Spaces and Fixtures</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41</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22" y="1018296"/>
            <a:ext cx="4157145" cy="158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52061" y="1203764"/>
            <a:ext cx="3862012" cy="1218795"/>
          </a:xfrm>
        </p:spPr>
        <p:txBody>
          <a:bodyPr/>
          <a:lstStyle/>
          <a:p>
            <a:r>
              <a:rPr lang="en-US" sz="1200" dirty="0" smtClean="0">
                <a:solidFill>
                  <a:schemeClr val="tx1"/>
                </a:solidFill>
              </a:rPr>
              <a:t>Select space then </a:t>
            </a:r>
            <a:r>
              <a:rPr lang="en-US" sz="1200" i="1" dirty="0" smtClean="0">
                <a:solidFill>
                  <a:schemeClr val="tx1"/>
                </a:solidFill>
              </a:rPr>
              <a:t>Add </a:t>
            </a:r>
            <a:r>
              <a:rPr lang="en-US" sz="1200" i="1" dirty="0">
                <a:solidFill>
                  <a:schemeClr val="tx1"/>
                </a:solidFill>
              </a:rPr>
              <a:t>Fixture</a:t>
            </a:r>
            <a:r>
              <a:rPr lang="en-US" sz="1200" dirty="0">
                <a:solidFill>
                  <a:schemeClr val="tx1"/>
                </a:solidFill>
              </a:rPr>
              <a:t> </a:t>
            </a:r>
            <a:r>
              <a:rPr lang="en-US" sz="1200" dirty="0" smtClean="0">
                <a:solidFill>
                  <a:schemeClr val="tx1"/>
                </a:solidFill>
              </a:rPr>
              <a:t>button or </a:t>
            </a:r>
            <a:r>
              <a:rPr lang="en-US" sz="1200" i="1" dirty="0" smtClean="0">
                <a:solidFill>
                  <a:schemeClr val="tx1"/>
                </a:solidFill>
              </a:rPr>
              <a:t>Fixture Library</a:t>
            </a:r>
            <a:endParaRPr lang="en-US" sz="1200" i="1" dirty="0">
              <a:solidFill>
                <a:schemeClr val="tx1"/>
              </a:solidFill>
            </a:endParaRPr>
          </a:p>
          <a:p>
            <a:r>
              <a:rPr lang="en-US" sz="1200" dirty="0" smtClean="0">
                <a:solidFill>
                  <a:schemeClr val="tx1"/>
                </a:solidFill>
              </a:rPr>
              <a:t>Fixture library preserves frequently used fixtures for future use</a:t>
            </a:r>
          </a:p>
          <a:p>
            <a:r>
              <a:rPr lang="en-US" sz="1200" dirty="0" smtClean="0">
                <a:solidFill>
                  <a:schemeClr val="tx1"/>
                </a:solidFill>
              </a:rPr>
              <a:t>Allowed/Proposed wattage balance maintained</a:t>
            </a:r>
            <a:endParaRPr lang="en-US" sz="1200" dirty="0">
              <a:solidFill>
                <a:schemeClr val="tx1"/>
              </a:solidFill>
            </a:endParaRPr>
          </a:p>
          <a:p>
            <a:endParaRPr lang="en-US" sz="1200" dirty="0"/>
          </a:p>
        </p:txBody>
      </p:sp>
    </p:spTree>
    <p:extLst>
      <p:ext uri="{BB962C8B-B14F-4D97-AF65-F5344CB8AC3E}">
        <p14:creationId xmlns:p14="http://schemas.microsoft.com/office/powerpoint/2010/main" val="1297139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Fixture Categories</a:t>
            </a:r>
            <a:endParaRPr lang="en-US" dirty="0"/>
          </a:p>
        </p:txBody>
      </p:sp>
      <p:sp>
        <p:nvSpPr>
          <p:cNvPr id="3" name="Content Placeholder 2"/>
          <p:cNvSpPr>
            <a:spLocks noGrp="1"/>
          </p:cNvSpPr>
          <p:nvPr>
            <p:ph idx="1"/>
          </p:nvPr>
        </p:nvSpPr>
        <p:spPr>
          <a:xfrm>
            <a:off x="457200" y="1371597"/>
            <a:ext cx="8229600" cy="3262432"/>
          </a:xfrm>
        </p:spPr>
        <p:txBody>
          <a:bodyPr/>
          <a:lstStyle/>
          <a:p>
            <a:r>
              <a:rPr lang="en-US" dirty="0">
                <a:solidFill>
                  <a:schemeClr val="tx1"/>
                </a:solidFill>
              </a:rPr>
              <a:t>Linear fluorescent</a:t>
            </a:r>
          </a:p>
          <a:p>
            <a:r>
              <a:rPr lang="en-US" dirty="0">
                <a:solidFill>
                  <a:schemeClr val="tx1"/>
                </a:solidFill>
              </a:rPr>
              <a:t>Compact fluorescent</a:t>
            </a:r>
          </a:p>
          <a:p>
            <a:r>
              <a:rPr lang="en-US" dirty="0">
                <a:solidFill>
                  <a:schemeClr val="tx1"/>
                </a:solidFill>
              </a:rPr>
              <a:t>HID </a:t>
            </a:r>
          </a:p>
          <a:p>
            <a:r>
              <a:rPr lang="en-US" dirty="0">
                <a:solidFill>
                  <a:schemeClr val="tx1"/>
                </a:solidFill>
              </a:rPr>
              <a:t>Incandescent</a:t>
            </a:r>
          </a:p>
          <a:p>
            <a:r>
              <a:rPr lang="en-US" dirty="0">
                <a:solidFill>
                  <a:schemeClr val="tx1"/>
                </a:solidFill>
              </a:rPr>
              <a:t>Halogen</a:t>
            </a:r>
          </a:p>
          <a:p>
            <a:r>
              <a:rPr lang="en-US" dirty="0">
                <a:solidFill>
                  <a:schemeClr val="tx1"/>
                </a:solidFill>
              </a:rPr>
              <a:t>Track lighting</a:t>
            </a:r>
          </a:p>
          <a:p>
            <a:r>
              <a:rPr lang="en-US" dirty="0">
                <a:solidFill>
                  <a:schemeClr val="tx1"/>
                </a:solidFill>
              </a:rPr>
              <a:t>LED</a:t>
            </a:r>
          </a:p>
          <a:p>
            <a:r>
              <a:rPr lang="en-US" dirty="0">
                <a:solidFill>
                  <a:schemeClr val="tx1"/>
                </a:solidFill>
              </a:rPr>
              <a:t>Induction</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42</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33832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Lighting: Exemptions and Allowances</a:t>
            </a:r>
            <a:endParaRPr lang="en-US" dirty="0"/>
          </a:p>
        </p:txBody>
      </p:sp>
      <p:sp>
        <p:nvSpPr>
          <p:cNvPr id="3" name="Content Placeholder 2"/>
          <p:cNvSpPr>
            <a:spLocks noGrp="1"/>
          </p:cNvSpPr>
          <p:nvPr>
            <p:ph idx="1"/>
          </p:nvPr>
        </p:nvSpPr>
        <p:spPr>
          <a:xfrm>
            <a:off x="439948" y="1026541"/>
            <a:ext cx="8229600" cy="2357568"/>
          </a:xfrm>
        </p:spPr>
        <p:txBody>
          <a:bodyPr/>
          <a:lstStyle/>
          <a:p>
            <a:r>
              <a:rPr lang="en-US" dirty="0">
                <a:solidFill>
                  <a:schemeClr val="tx1"/>
                </a:solidFill>
                <a:latin typeface="Verdana" pitchFamily="34" charset="0"/>
                <a:ea typeface="ＭＳ Ｐゴシック" pitchFamily="34" charset="-128"/>
              </a:rPr>
              <a:t>Options menu</a:t>
            </a:r>
          </a:p>
          <a:p>
            <a:r>
              <a:rPr lang="en-US" dirty="0" smtClean="0">
                <a:solidFill>
                  <a:schemeClr val="tx1"/>
                </a:solidFill>
                <a:latin typeface="Verdana" pitchFamily="34" charset="0"/>
                <a:ea typeface="ＭＳ Ｐゴシック" pitchFamily="34" charset="-128"/>
              </a:rPr>
              <a:t>Exemptions</a:t>
            </a:r>
            <a:endParaRPr lang="en-US" dirty="0">
              <a:solidFill>
                <a:schemeClr val="tx1"/>
              </a:solidFill>
              <a:latin typeface="Verdana" pitchFamily="34" charset="0"/>
              <a:ea typeface="ＭＳ Ｐゴシック" pitchFamily="34" charset="-128"/>
            </a:endParaRPr>
          </a:p>
          <a:p>
            <a:pPr lvl="1"/>
            <a:r>
              <a:rPr lang="en-US" dirty="0">
                <a:solidFill>
                  <a:schemeClr val="tx1"/>
                </a:solidFill>
                <a:latin typeface="Verdana" pitchFamily="34" charset="0"/>
                <a:ea typeface="ＭＳ Ｐゴシック" pitchFamily="34" charset="-128"/>
              </a:rPr>
              <a:t>Power for exempt fixtures is omitted from the </a:t>
            </a:r>
            <a:r>
              <a:rPr lang="en-US" b="1" dirty="0">
                <a:solidFill>
                  <a:schemeClr val="tx1"/>
                </a:solidFill>
                <a:latin typeface="Verdana" pitchFamily="34" charset="0"/>
                <a:ea typeface="ＭＳ Ｐゴシック" pitchFamily="34" charset="-128"/>
              </a:rPr>
              <a:t>proposed wattage</a:t>
            </a:r>
            <a:r>
              <a:rPr lang="en-US" dirty="0">
                <a:solidFill>
                  <a:schemeClr val="tx1"/>
                </a:solidFill>
                <a:latin typeface="Verdana" pitchFamily="34" charset="0"/>
                <a:ea typeface="ＭＳ Ｐゴシック" pitchFamily="34" charset="-128"/>
              </a:rPr>
              <a:t> </a:t>
            </a:r>
          </a:p>
          <a:p>
            <a:r>
              <a:rPr lang="en-US" dirty="0">
                <a:solidFill>
                  <a:schemeClr val="tx1"/>
                </a:solidFill>
                <a:latin typeface="Verdana" pitchFamily="34" charset="0"/>
                <a:ea typeface="ＭＳ Ｐゴシック" pitchFamily="34" charset="-128"/>
              </a:rPr>
              <a:t>Allowances</a:t>
            </a:r>
          </a:p>
          <a:p>
            <a:pPr lvl="1"/>
            <a:r>
              <a:rPr lang="en-US" b="1" dirty="0">
                <a:solidFill>
                  <a:schemeClr val="tx1"/>
                </a:solidFill>
                <a:latin typeface="Verdana" pitchFamily="34" charset="0"/>
                <a:ea typeface="ＭＳ Ｐゴシック" pitchFamily="34" charset="-128"/>
              </a:rPr>
              <a:t>Allowed wattage</a:t>
            </a:r>
            <a:r>
              <a:rPr lang="en-US" dirty="0">
                <a:solidFill>
                  <a:schemeClr val="tx1"/>
                </a:solidFill>
                <a:latin typeface="Verdana" pitchFamily="34" charset="0"/>
                <a:ea typeface="ＭＳ Ｐゴシック" pitchFamily="34" charset="-128"/>
              </a:rPr>
              <a:t> for building increased by allowable amount</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43</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87" y="3145714"/>
            <a:ext cx="66389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565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6" y="348662"/>
            <a:ext cx="6873902" cy="384721"/>
          </a:xfrm>
        </p:spPr>
        <p:txBody>
          <a:bodyPr/>
          <a:lstStyle/>
          <a:p>
            <a:r>
              <a:rPr lang="en-US" dirty="0" smtClean="0"/>
              <a:t>Lighting: Exemptions and Allowances (</a:t>
            </a:r>
            <a:r>
              <a:rPr lang="en-US" dirty="0" err="1" smtClean="0"/>
              <a:t>cont</a:t>
            </a:r>
            <a:r>
              <a:rPr lang="en-US" dirty="0" smtClean="0"/>
              <a: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44</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72" y="1265365"/>
            <a:ext cx="3463636" cy="519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21" y="1265365"/>
            <a:ext cx="44386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746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Exterior Lighting</a:t>
            </a:r>
            <a:endParaRPr lang="en-US" dirty="0"/>
          </a:p>
        </p:txBody>
      </p:sp>
      <p:sp>
        <p:nvSpPr>
          <p:cNvPr id="3" name="Content Placeholder 2"/>
          <p:cNvSpPr>
            <a:spLocks noGrp="1"/>
          </p:cNvSpPr>
          <p:nvPr>
            <p:ph idx="1"/>
          </p:nvPr>
        </p:nvSpPr>
        <p:spPr>
          <a:xfrm>
            <a:off x="457200" y="1371597"/>
            <a:ext cx="8229600" cy="1415772"/>
          </a:xfrm>
        </p:spPr>
        <p:txBody>
          <a:bodyPr/>
          <a:lstStyle/>
          <a:p>
            <a:r>
              <a:rPr lang="en-US" dirty="0" smtClean="0">
                <a:solidFill>
                  <a:schemeClr val="tx1"/>
                </a:solidFill>
                <a:latin typeface="Verdana" pitchFamily="34" charset="0"/>
                <a:ea typeface="ＭＳ Ｐゴシック" pitchFamily="34" charset="-128"/>
              </a:rPr>
              <a:t>Inputs will be based </a:t>
            </a:r>
            <a:r>
              <a:rPr lang="en-US" dirty="0">
                <a:solidFill>
                  <a:schemeClr val="tx1"/>
                </a:solidFill>
                <a:latin typeface="Verdana" pitchFamily="34" charset="0"/>
                <a:ea typeface="ＭＳ Ｐゴシック" pitchFamily="34" charset="-128"/>
              </a:rPr>
              <a:t>on code selected</a:t>
            </a:r>
          </a:p>
          <a:p>
            <a:r>
              <a:rPr lang="en-US" dirty="0">
                <a:solidFill>
                  <a:schemeClr val="tx1"/>
                </a:solidFill>
                <a:latin typeface="Verdana" pitchFamily="34" charset="0"/>
                <a:ea typeface="ＭＳ Ｐゴシック" pitchFamily="34" charset="-128"/>
              </a:rPr>
              <a:t>Mandatory requirements</a:t>
            </a:r>
          </a:p>
          <a:p>
            <a:r>
              <a:rPr lang="en-US" dirty="0">
                <a:solidFill>
                  <a:schemeClr val="tx1"/>
                </a:solidFill>
                <a:latin typeface="Verdana" pitchFamily="34" charset="0"/>
                <a:ea typeface="ＭＳ Ｐゴシック" pitchFamily="34" charset="-128"/>
              </a:rPr>
              <a:t>Exemptions</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45</a:t>
            </a:fld>
            <a:endParaRPr lang="en-US"/>
          </a:p>
        </p:txBody>
      </p:sp>
      <p:pic>
        <p:nvPicPr>
          <p:cNvPr id="7" name="Picture 4" descr="upmp7l"/>
          <p:cNvPicPr>
            <a:picLocks noChangeAspect="1" noChangeArrowheads="1"/>
          </p:cNvPicPr>
          <p:nvPr/>
        </p:nvPicPr>
        <p:blipFill>
          <a:blip r:embed="rId3" cstate="print"/>
          <a:srcRect/>
          <a:stretch>
            <a:fillRect/>
          </a:stretch>
        </p:blipFill>
        <p:spPr bwMode="auto">
          <a:xfrm>
            <a:off x="762000" y="2812256"/>
            <a:ext cx="2938462" cy="245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88231" y="3914126"/>
            <a:ext cx="2286000" cy="1371600"/>
          </a:xfrm>
          <a:prstGeom prst="rect">
            <a:avLst/>
          </a:prstGeom>
        </p:spPr>
        <p:txBody>
          <a:bodyPr vert="horz" wrap="squar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Total Connected</a:t>
            </a:r>
            <a:r>
              <a:rPr kumimoji="0" lang="en-US" sz="3600" b="1" i="0" u="none" strike="noStrike" kern="1200" cap="none" spc="0" normalizeH="0" noProof="0" dirty="0" smtClean="0">
                <a:ln>
                  <a:noFill/>
                </a:ln>
                <a:solidFill>
                  <a:srgbClr val="FFFFFF"/>
                </a:solidFill>
                <a:effectLst/>
                <a:uLnTx/>
                <a:uFillTx/>
                <a:latin typeface="Arial Narrow"/>
                <a:ea typeface="+mn-ea"/>
                <a:cs typeface="Arial Narrow"/>
              </a:rPr>
              <a:t> Power</a:t>
            </a:r>
            <a:endPar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9" name="Text Box 7"/>
          <p:cNvSpPr txBox="1">
            <a:spLocks noChangeArrowheads="1"/>
          </p:cNvSpPr>
          <p:nvPr/>
        </p:nvSpPr>
        <p:spPr bwMode="auto">
          <a:xfrm>
            <a:off x="3962400" y="3505200"/>
            <a:ext cx="53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10" charset="0"/>
                <a:ea typeface="ＭＳ Ｐゴシック" pitchFamily="34" charset="-128"/>
              </a:defRPr>
            </a:lvl1pPr>
            <a:lvl2pPr marL="742950" indent="-285750">
              <a:defRPr sz="2400">
                <a:solidFill>
                  <a:schemeClr val="tx1"/>
                </a:solidFill>
                <a:latin typeface="Times" pitchFamily="-110" charset="0"/>
                <a:ea typeface="ＭＳ Ｐゴシック" pitchFamily="34" charset="-128"/>
              </a:defRPr>
            </a:lvl2pPr>
            <a:lvl3pPr marL="1143000" indent="-228600">
              <a:defRPr sz="2400">
                <a:solidFill>
                  <a:schemeClr val="tx1"/>
                </a:solidFill>
                <a:latin typeface="Times" pitchFamily="-110" charset="0"/>
                <a:ea typeface="ＭＳ Ｐゴシック" pitchFamily="34" charset="-128"/>
              </a:defRPr>
            </a:lvl3pPr>
            <a:lvl4pPr marL="1600200" indent="-228600">
              <a:defRPr sz="2400">
                <a:solidFill>
                  <a:schemeClr val="tx1"/>
                </a:solidFill>
                <a:latin typeface="Times" pitchFamily="-110" charset="0"/>
                <a:ea typeface="ＭＳ Ｐゴシック" pitchFamily="34" charset="-128"/>
              </a:defRPr>
            </a:lvl4pPr>
            <a:lvl5pPr marL="2057400" indent="-228600">
              <a:defRPr sz="2400">
                <a:solidFill>
                  <a:schemeClr val="tx1"/>
                </a:solidFill>
                <a:latin typeface="Times" pitchFamily="-110"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10" charset="0"/>
                <a:ea typeface="ＭＳ Ｐゴシック" pitchFamily="34" charset="-128"/>
              </a:defRPr>
            </a:lvl9pPr>
          </a:lstStyle>
          <a:p>
            <a:pPr>
              <a:spcBef>
                <a:spcPct val="50000"/>
              </a:spcBef>
            </a:pPr>
            <a:r>
              <a:rPr lang="en-US" sz="5400" dirty="0"/>
              <a:t>≤</a:t>
            </a:r>
          </a:p>
        </p:txBody>
      </p:sp>
      <p:pic>
        <p:nvPicPr>
          <p:cNvPr id="10" name="Picture 4" descr="upmp7l"/>
          <p:cNvPicPr>
            <a:picLocks noChangeAspect="1" noChangeArrowheads="1"/>
          </p:cNvPicPr>
          <p:nvPr/>
        </p:nvPicPr>
        <p:blipFill>
          <a:blip r:embed="rId3" cstate="print"/>
          <a:srcRect/>
          <a:stretch>
            <a:fillRect/>
          </a:stretch>
        </p:blipFill>
        <p:spPr bwMode="auto">
          <a:xfrm>
            <a:off x="4800600" y="2819400"/>
            <a:ext cx="2938462" cy="245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105400" y="3886200"/>
            <a:ext cx="2286000" cy="1371600"/>
          </a:xfrm>
          <a:prstGeom prst="rect">
            <a:avLst/>
          </a:prstGeom>
        </p:spPr>
        <p:txBody>
          <a:bodyPr vert="horz" wrap="square" lIns="91440" tIns="45720" rIns="91440" bIns="45720" rtlCol="0">
            <a:normAutofit fontScale="92500" lnSpcReduction="2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Ext. </a:t>
            </a:r>
            <a:r>
              <a:rPr kumimoji="0" lang="en-US" sz="3600" b="1" i="0" u="none" strike="noStrike" kern="1200" cap="none" spc="0" normalizeH="0" baseline="0" noProof="0" dirty="0" err="1" smtClean="0">
                <a:ln>
                  <a:noFill/>
                </a:ln>
                <a:solidFill>
                  <a:srgbClr val="FFFFFF"/>
                </a:solidFill>
                <a:effectLst/>
                <a:uLnTx/>
                <a:uFillTx/>
                <a:latin typeface="Arial Narrow"/>
                <a:ea typeface="+mn-ea"/>
                <a:cs typeface="Arial Narrow"/>
              </a:rPr>
              <a:t>Ltg</a:t>
            </a:r>
            <a:r>
              <a:rPr kumimoji="0" lang="en-US" sz="3600" b="1" i="0" u="none" strike="noStrike" kern="1200" cap="none" spc="0" normalizeH="0" baseline="0" noProof="0" dirty="0" smtClean="0">
                <a:ln>
                  <a:noFill/>
                </a:ln>
                <a:solidFill>
                  <a:srgbClr val="FFFFFF"/>
                </a:solidFill>
                <a:effectLst/>
                <a:uLnTx/>
                <a:uFillTx/>
                <a:latin typeface="Arial Narrow"/>
                <a:ea typeface="+mn-ea"/>
                <a:cs typeface="Arial Narrow"/>
              </a:rPr>
              <a:t>. Power Allowance</a:t>
            </a:r>
          </a:p>
        </p:txBody>
      </p:sp>
      <p:sp>
        <p:nvSpPr>
          <p:cNvPr id="13"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4185713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Exterior Lighting: Example</a:t>
            </a:r>
            <a:endParaRPr lang="en-US" dirty="0"/>
          </a:p>
        </p:txBody>
      </p:sp>
      <p:sp>
        <p:nvSpPr>
          <p:cNvPr id="3" name="Content Placeholder 2"/>
          <p:cNvSpPr>
            <a:spLocks noGrp="1"/>
          </p:cNvSpPr>
          <p:nvPr>
            <p:ph idx="1"/>
          </p:nvPr>
        </p:nvSpPr>
        <p:spPr>
          <a:xfrm>
            <a:off x="5881645" y="1572932"/>
            <a:ext cx="2832984" cy="671969"/>
          </a:xfrm>
        </p:spPr>
        <p:txBody>
          <a:bodyPr/>
          <a:lstStyle/>
          <a:p>
            <a:r>
              <a:rPr lang="en-US" sz="1400" dirty="0" smtClean="0">
                <a:solidFill>
                  <a:schemeClr val="tx1"/>
                </a:solidFill>
              </a:rPr>
              <a:t>Lighting applications entered similar to interior lighting</a:t>
            </a:r>
          </a:p>
          <a:p>
            <a:r>
              <a:rPr lang="en-US" sz="1400" dirty="0" smtClean="0">
                <a:solidFill>
                  <a:schemeClr val="tx1"/>
                </a:solidFill>
              </a:rPr>
              <a:t>Pay attention to tradable versus non-tradable criteria.</a:t>
            </a:r>
          </a:p>
          <a:p>
            <a:pPr marL="0" indent="0">
              <a:buNone/>
            </a:pPr>
            <a:endParaRPr lang="en-US" sz="1400" dirty="0">
              <a:solidFill>
                <a:schemeClr val="tx1"/>
              </a:solidFill>
            </a:endParaRPr>
          </a:p>
          <a:p>
            <a:endParaRPr lang="en-US" sz="1400"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46</a:t>
            </a:fld>
            <a:endParaRPr lang="en-US"/>
          </a:p>
        </p:txBody>
      </p:sp>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83" y="1034260"/>
            <a:ext cx="5320748" cy="189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10" y="3115834"/>
            <a:ext cx="8328471" cy="305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256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Mechanical Systems</a:t>
            </a:r>
            <a:endParaRPr lang="en-US" dirty="0"/>
          </a:p>
        </p:txBody>
      </p:sp>
      <p:sp>
        <p:nvSpPr>
          <p:cNvPr id="3" name="Content Placeholder 2"/>
          <p:cNvSpPr>
            <a:spLocks noGrp="1"/>
          </p:cNvSpPr>
          <p:nvPr>
            <p:ph idx="1"/>
          </p:nvPr>
        </p:nvSpPr>
        <p:spPr>
          <a:xfrm>
            <a:off x="422028" y="3289248"/>
            <a:ext cx="5850940" cy="2720745"/>
          </a:xfrm>
        </p:spPr>
        <p:txBody>
          <a:bodyPr/>
          <a:lstStyle/>
          <a:p>
            <a:r>
              <a:rPr lang="en-US" dirty="0" smtClean="0">
                <a:solidFill>
                  <a:schemeClr val="tx1"/>
                </a:solidFill>
              </a:rPr>
              <a:t>Limited means to determine compliance</a:t>
            </a:r>
            <a:endParaRPr lang="en-US" dirty="0">
              <a:solidFill>
                <a:schemeClr val="tx1"/>
              </a:solidFill>
            </a:endParaRPr>
          </a:p>
          <a:p>
            <a:r>
              <a:rPr lang="en-US" dirty="0">
                <a:solidFill>
                  <a:schemeClr val="tx1"/>
                </a:solidFill>
              </a:rPr>
              <a:t>Enter characteristics of</a:t>
            </a:r>
          </a:p>
          <a:p>
            <a:pPr lvl="1"/>
            <a:r>
              <a:rPr lang="en-US" dirty="0">
                <a:solidFill>
                  <a:schemeClr val="tx1"/>
                </a:solidFill>
              </a:rPr>
              <a:t>HVAC system</a:t>
            </a:r>
          </a:p>
          <a:p>
            <a:pPr lvl="1"/>
            <a:r>
              <a:rPr lang="en-US" dirty="0">
                <a:solidFill>
                  <a:schemeClr val="tx1"/>
                </a:solidFill>
              </a:rPr>
              <a:t>Plant</a:t>
            </a:r>
          </a:p>
          <a:p>
            <a:pPr lvl="1"/>
            <a:r>
              <a:rPr lang="en-US" dirty="0">
                <a:solidFill>
                  <a:schemeClr val="tx1"/>
                </a:solidFill>
              </a:rPr>
              <a:t>Water heating</a:t>
            </a:r>
          </a:p>
          <a:p>
            <a:r>
              <a:rPr lang="en-US" dirty="0" smtClean="0">
                <a:solidFill>
                  <a:schemeClr val="tx1"/>
                </a:solidFill>
              </a:rPr>
              <a:t>Characteristics </a:t>
            </a:r>
            <a:r>
              <a:rPr lang="en-US" dirty="0">
                <a:solidFill>
                  <a:schemeClr val="tx1"/>
                </a:solidFill>
              </a:rPr>
              <a:t>you select determine which requirements </a:t>
            </a:r>
            <a:r>
              <a:rPr lang="en-US" dirty="0" smtClean="0">
                <a:solidFill>
                  <a:schemeClr val="tx1"/>
                </a:solidFill>
              </a:rPr>
              <a:t>apply</a:t>
            </a:r>
          </a:p>
          <a:p>
            <a:pPr marL="0" indent="0">
              <a:buNone/>
            </a:pPr>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47</a:t>
            </a:fld>
            <a:endParaRPr lang="en-US"/>
          </a:p>
        </p:txBody>
      </p:sp>
      <p:pic>
        <p:nvPicPr>
          <p:cNvPr id="7" name="Picture 28" descr="172"/>
          <p:cNvPicPr>
            <a:picLocks noChangeAspect="1" noChangeArrowheads="1"/>
          </p:cNvPicPr>
          <p:nvPr/>
        </p:nvPicPr>
        <p:blipFill>
          <a:blip r:embed="rId3" cstate="screen"/>
          <a:srcRect/>
          <a:stretch>
            <a:fillRect/>
          </a:stretch>
        </p:blipFill>
        <p:spPr bwMode="auto">
          <a:xfrm>
            <a:off x="6163360" y="1479401"/>
            <a:ext cx="2602448" cy="3469930"/>
          </a:xfrm>
          <a:prstGeom prst="rect">
            <a:avLst/>
          </a:prstGeom>
          <a:ln>
            <a:noFill/>
          </a:ln>
          <a:effectLst>
            <a:outerShdw blurRad="292100" dist="139700" dir="2700000" algn="tl" rotWithShape="0">
              <a:srgbClr val="333333">
                <a:alpha val="65000"/>
              </a:srgbClr>
            </a:outerShdw>
          </a:effectLst>
        </p:spPr>
      </p:pic>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14" y="1636353"/>
            <a:ext cx="64770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394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0320" y="1037969"/>
            <a:ext cx="4888899" cy="4076378"/>
          </a:xfrm>
          <a:prstGeom prst="rect">
            <a:avLst/>
          </a:prstGeom>
        </p:spPr>
      </p:pic>
      <p:sp>
        <p:nvSpPr>
          <p:cNvPr id="2" name="Title 1"/>
          <p:cNvSpPr>
            <a:spLocks noGrp="1"/>
          </p:cNvSpPr>
          <p:nvPr>
            <p:ph type="title"/>
          </p:nvPr>
        </p:nvSpPr>
        <p:spPr>
          <a:xfrm>
            <a:off x="457200" y="356614"/>
            <a:ext cx="6629400" cy="384721"/>
          </a:xfrm>
        </p:spPr>
        <p:txBody>
          <a:bodyPr/>
          <a:lstStyle/>
          <a:p>
            <a:r>
              <a:rPr lang="en-US" dirty="0" smtClean="0"/>
              <a:t>Mechanical Systems</a:t>
            </a:r>
            <a:endParaRPr lang="en-US" dirty="0"/>
          </a:p>
        </p:txBody>
      </p:sp>
      <p:sp>
        <p:nvSpPr>
          <p:cNvPr id="3" name="Content Placeholder 2"/>
          <p:cNvSpPr>
            <a:spLocks noGrp="1"/>
          </p:cNvSpPr>
          <p:nvPr>
            <p:ph idx="1"/>
          </p:nvPr>
        </p:nvSpPr>
        <p:spPr>
          <a:xfrm>
            <a:off x="5128591" y="3824091"/>
            <a:ext cx="3363401" cy="580931"/>
          </a:xfrm>
        </p:spPr>
        <p:txBody>
          <a:bodyPr/>
          <a:lstStyle/>
          <a:p>
            <a:r>
              <a:rPr lang="en-US" sz="1400" dirty="0" smtClean="0">
                <a:solidFill>
                  <a:schemeClr val="tx1"/>
                </a:solidFill>
              </a:rPr>
              <a:t>Example of a typical duct furnace and split system</a:t>
            </a:r>
          </a:p>
        </p:txBody>
      </p:sp>
      <p:sp>
        <p:nvSpPr>
          <p:cNvPr id="5" name="Slide Number Placeholder 4"/>
          <p:cNvSpPr>
            <a:spLocks noGrp="1"/>
          </p:cNvSpPr>
          <p:nvPr>
            <p:ph type="sldNum" sz="quarter" idx="11"/>
          </p:nvPr>
        </p:nvSpPr>
        <p:spPr/>
        <p:txBody>
          <a:bodyPr/>
          <a:lstStyle/>
          <a:p>
            <a:fld id="{03722D57-58D6-9447-A6D5-A97F6C35A8FB}" type="slidenum">
              <a:rPr lang="en-US" smtClean="0"/>
              <a:pPr/>
              <a:t>48</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25" y="4428342"/>
            <a:ext cx="8345261" cy="199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270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Mechanical: Fan Systems</a:t>
            </a:r>
            <a:endParaRPr lang="en-US" dirty="0"/>
          </a:p>
        </p:txBody>
      </p:sp>
      <p:sp>
        <p:nvSpPr>
          <p:cNvPr id="3" name="Content Placeholder 2"/>
          <p:cNvSpPr>
            <a:spLocks noGrp="1"/>
          </p:cNvSpPr>
          <p:nvPr>
            <p:ph idx="1"/>
          </p:nvPr>
        </p:nvSpPr>
        <p:spPr>
          <a:xfrm>
            <a:off x="457200" y="1036317"/>
            <a:ext cx="6951133" cy="1686616"/>
          </a:xfrm>
        </p:spPr>
        <p:txBody>
          <a:bodyPr/>
          <a:lstStyle/>
          <a:p>
            <a:r>
              <a:rPr lang="en-US" dirty="0" smtClean="0">
                <a:solidFill>
                  <a:schemeClr val="tx1"/>
                </a:solidFill>
              </a:rPr>
              <a:t>Determines Fan Power Limitations compliance for each fan system</a:t>
            </a:r>
          </a:p>
          <a:p>
            <a:r>
              <a:rPr lang="en-US" dirty="0" smtClean="0">
                <a:solidFill>
                  <a:schemeClr val="tx1"/>
                </a:solidFill>
              </a:rPr>
              <a:t>Motor </a:t>
            </a:r>
            <a:r>
              <a:rPr lang="en-US" dirty="0">
                <a:solidFill>
                  <a:schemeClr val="tx1"/>
                </a:solidFill>
              </a:rPr>
              <a:t>nameplate HP and brake HP </a:t>
            </a:r>
          </a:p>
          <a:p>
            <a:pPr lvl="1"/>
            <a:r>
              <a:rPr lang="en-US" dirty="0">
                <a:solidFill>
                  <a:schemeClr val="tx1"/>
                </a:solidFill>
              </a:rPr>
              <a:t>Brake HP includes pressure drop credits as applicable</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49</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4" name="Picture 3"/>
          <p:cNvPicPr>
            <a:picLocks noChangeAspect="1"/>
          </p:cNvPicPr>
          <p:nvPr/>
        </p:nvPicPr>
        <p:blipFill>
          <a:blip r:embed="rId3"/>
          <a:stretch>
            <a:fillRect/>
          </a:stretch>
        </p:blipFill>
        <p:spPr>
          <a:xfrm>
            <a:off x="415637" y="2540063"/>
            <a:ext cx="8312727" cy="3969140"/>
          </a:xfrm>
          <a:prstGeom prst="rect">
            <a:avLst/>
          </a:prstGeom>
        </p:spPr>
      </p:pic>
    </p:spTree>
    <p:extLst>
      <p:ext uri="{BB962C8B-B14F-4D97-AF65-F5344CB8AC3E}">
        <p14:creationId xmlns:p14="http://schemas.microsoft.com/office/powerpoint/2010/main" val="1788278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 y="312958"/>
            <a:ext cx="7015942" cy="384721"/>
          </a:xfrm>
        </p:spPr>
        <p:txBody>
          <a:bodyPr/>
          <a:lstStyle/>
          <a:p>
            <a:r>
              <a:rPr lang="en-US" dirty="0"/>
              <a:t>Envelope Trade-Off Methods (cont.)</a:t>
            </a:r>
          </a:p>
        </p:txBody>
      </p:sp>
      <p:sp>
        <p:nvSpPr>
          <p:cNvPr id="5" name="Slide Number Placeholder 4"/>
          <p:cNvSpPr>
            <a:spLocks noGrp="1"/>
          </p:cNvSpPr>
          <p:nvPr>
            <p:ph type="sldNum" sz="quarter" idx="11"/>
          </p:nvPr>
        </p:nvSpPr>
        <p:spPr/>
        <p:txBody>
          <a:bodyPr/>
          <a:lstStyle/>
          <a:p>
            <a:fld id="{03722D57-58D6-9447-A6D5-A97F6C35A8FB}" type="slidenum">
              <a:rPr lang="en-US" smtClean="0"/>
              <a:pPr/>
              <a:t>5</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a:t/>
            </a:r>
            <a:br>
              <a:rPr lang="en-US" dirty="0"/>
            </a:br>
            <a:r>
              <a:rPr lang="en-US" dirty="0"/>
              <a:t>Building Energy Codes Program</a:t>
            </a:r>
          </a:p>
          <a:p>
            <a:endParaRPr lang="en-US" dirty="0"/>
          </a:p>
        </p:txBody>
      </p:sp>
      <p:sp>
        <p:nvSpPr>
          <p:cNvPr id="4" name="Rectangle 3"/>
          <p:cNvSpPr/>
          <p:nvPr/>
        </p:nvSpPr>
        <p:spPr>
          <a:xfrm>
            <a:off x="365760" y="3118412"/>
            <a:ext cx="8454044" cy="1477328"/>
          </a:xfrm>
          <a:prstGeom prst="rect">
            <a:avLst/>
          </a:prstGeom>
        </p:spPr>
        <p:txBody>
          <a:bodyPr wrap="square">
            <a:spAutoFit/>
          </a:bodyPr>
          <a:lstStyle/>
          <a:p>
            <a:r>
              <a:rPr lang="en-US" dirty="0">
                <a:solidFill>
                  <a:schemeClr val="accent2"/>
                </a:solidFill>
              </a:rPr>
              <a:t>90.1-2013/2016 Appendix C Envelope Trade-Off Methodology</a:t>
            </a:r>
          </a:p>
          <a:p>
            <a:pPr marL="285750" indent="-285750">
              <a:buFont typeface="Arial" panose="020B0604020202020204" pitchFamily="34" charset="0"/>
              <a:buChar char="•"/>
            </a:pPr>
            <a:r>
              <a:rPr lang="en-US" dirty="0">
                <a:solidFill>
                  <a:schemeClr val="accent2"/>
                </a:solidFill>
              </a:rPr>
              <a:t>Envelope components are assigned to isolated thermal zones based on </a:t>
            </a:r>
          </a:p>
          <a:p>
            <a:pPr marL="742950" lvl="1" indent="-285750">
              <a:buFont typeface="Arial" panose="020B0604020202020204" pitchFamily="34" charset="0"/>
              <a:buChar char="•"/>
            </a:pPr>
            <a:r>
              <a:rPr lang="en-US" dirty="0">
                <a:solidFill>
                  <a:schemeClr val="accent2"/>
                </a:solidFill>
              </a:rPr>
              <a:t>Building Envelope Area types (BEAT) play influential role</a:t>
            </a:r>
          </a:p>
          <a:p>
            <a:pPr marL="742950" lvl="1" indent="-285750">
              <a:buFont typeface="Arial" panose="020B0604020202020204" pitchFamily="34" charset="0"/>
              <a:buChar char="•"/>
            </a:pPr>
            <a:r>
              <a:rPr lang="en-US" dirty="0">
                <a:solidFill>
                  <a:schemeClr val="accent2"/>
                </a:solidFill>
              </a:rPr>
              <a:t>Space conditioning categories (SCC) </a:t>
            </a:r>
          </a:p>
          <a:p>
            <a:pPr marL="742950" lvl="1" indent="-285750">
              <a:buFont typeface="Arial" panose="020B0604020202020204" pitchFamily="34" charset="0"/>
              <a:buChar char="•"/>
            </a:pPr>
            <a:r>
              <a:rPr lang="en-US" dirty="0">
                <a:solidFill>
                  <a:schemeClr val="accent2"/>
                </a:solidFill>
              </a:rPr>
              <a:t>Window/wall and skylight/roof ratio limitations </a:t>
            </a:r>
            <a:r>
              <a:rPr lang="en-US" b="1" dirty="0">
                <a:solidFill>
                  <a:schemeClr val="accent2"/>
                </a:solidFill>
              </a:rPr>
              <a:t>enforced but tradable</a:t>
            </a:r>
          </a:p>
        </p:txBody>
      </p:sp>
      <p:sp>
        <p:nvSpPr>
          <p:cNvPr id="8" name="Rectangle 7"/>
          <p:cNvSpPr/>
          <p:nvPr/>
        </p:nvSpPr>
        <p:spPr>
          <a:xfrm>
            <a:off x="365760" y="4770333"/>
            <a:ext cx="8454044" cy="1477328"/>
          </a:xfrm>
          <a:prstGeom prst="rect">
            <a:avLst/>
          </a:prstGeom>
        </p:spPr>
        <p:txBody>
          <a:bodyPr wrap="square">
            <a:spAutoFit/>
          </a:bodyPr>
          <a:lstStyle/>
          <a:p>
            <a:r>
              <a:rPr lang="en-US" dirty="0">
                <a:solidFill>
                  <a:schemeClr val="accent2"/>
                </a:solidFill>
              </a:rPr>
              <a:t>2015/2018 Component Performance Method Criteria</a:t>
            </a:r>
          </a:p>
          <a:p>
            <a:pPr marL="285750" indent="-285750">
              <a:buFont typeface="Arial" panose="020B0604020202020204" pitchFamily="34" charset="0"/>
              <a:buChar char="•"/>
            </a:pPr>
            <a:r>
              <a:rPr lang="en-US" dirty="0">
                <a:solidFill>
                  <a:schemeClr val="accent2"/>
                </a:solidFill>
              </a:rPr>
              <a:t>Envelope assemblies must pass on ‘hybrid’ Total UA based criteria</a:t>
            </a:r>
          </a:p>
          <a:p>
            <a:pPr marL="285750" indent="-285750">
              <a:buFont typeface="Arial" panose="020B0604020202020204" pitchFamily="34" charset="0"/>
              <a:buChar char="•"/>
            </a:pPr>
            <a:r>
              <a:rPr lang="en-US" dirty="0">
                <a:solidFill>
                  <a:schemeClr val="accent2"/>
                </a:solidFill>
              </a:rPr>
              <a:t>Window/wall and skylight/roof ratio limitations </a:t>
            </a:r>
            <a:r>
              <a:rPr lang="en-US" b="1" dirty="0">
                <a:solidFill>
                  <a:schemeClr val="accent2"/>
                </a:solidFill>
              </a:rPr>
              <a:t>enforced but tradable </a:t>
            </a:r>
          </a:p>
          <a:p>
            <a:pPr marL="285750" indent="-285750">
              <a:buFont typeface="Arial" panose="020B0604020202020204" pitchFamily="34" charset="0"/>
              <a:buChar char="•"/>
            </a:pPr>
            <a:r>
              <a:rPr lang="en-US" dirty="0">
                <a:solidFill>
                  <a:schemeClr val="accent2"/>
                </a:solidFill>
              </a:rPr>
              <a:t>SHGC prescriptive requirement enforced</a:t>
            </a:r>
          </a:p>
          <a:p>
            <a:pPr marL="285750" indent="-285750">
              <a:buFont typeface="Arial" panose="020B0604020202020204" pitchFamily="34" charset="0"/>
              <a:buChar char="•"/>
            </a:pPr>
            <a:endParaRPr lang="en-US" dirty="0">
              <a:solidFill>
                <a:schemeClr val="accent2"/>
              </a:solidFill>
            </a:endParaRPr>
          </a:p>
        </p:txBody>
      </p:sp>
      <p:sp>
        <p:nvSpPr>
          <p:cNvPr id="3" name="Rectangle 2"/>
          <p:cNvSpPr/>
          <p:nvPr/>
        </p:nvSpPr>
        <p:spPr>
          <a:xfrm>
            <a:off x="432487" y="1002898"/>
            <a:ext cx="7953632" cy="2308324"/>
          </a:xfrm>
          <a:prstGeom prst="rect">
            <a:avLst/>
          </a:prstGeom>
        </p:spPr>
        <p:txBody>
          <a:bodyPr wrap="square">
            <a:spAutoFit/>
          </a:bodyPr>
          <a:lstStyle/>
          <a:p>
            <a:r>
              <a:rPr lang="en-US" dirty="0">
                <a:solidFill>
                  <a:schemeClr val="accent2"/>
                </a:solidFill>
              </a:rPr>
              <a:t>90.1-2007/2010 and 2009/2012 IECC : Normative Appendix C Methodology for Building Envelope Trade-Off Option</a:t>
            </a:r>
          </a:p>
          <a:p>
            <a:pPr marL="285750" indent="-285750">
              <a:buFont typeface="Arial" panose="020B0604020202020204" pitchFamily="34" charset="0"/>
              <a:buChar char="•"/>
            </a:pPr>
            <a:r>
              <a:rPr lang="en-US" dirty="0">
                <a:solidFill>
                  <a:schemeClr val="accent2"/>
                </a:solidFill>
              </a:rPr>
              <a:t>Building energy cost factor computed using regression equations</a:t>
            </a:r>
          </a:p>
          <a:p>
            <a:pPr marL="285750" indent="-285750">
              <a:buFont typeface="Arial" panose="020B0604020202020204" pitchFamily="34" charset="0"/>
              <a:buChar char="•"/>
            </a:pPr>
            <a:r>
              <a:rPr lang="en-US" dirty="0">
                <a:solidFill>
                  <a:schemeClr val="accent2"/>
                </a:solidFill>
              </a:rPr>
              <a:t>90.1-2007/2010: Window/wall and skylight/roof ratio limitations </a:t>
            </a:r>
            <a:r>
              <a:rPr lang="en-US" b="1" dirty="0">
                <a:solidFill>
                  <a:schemeClr val="accent2"/>
                </a:solidFill>
              </a:rPr>
              <a:t>enforced but tradable</a:t>
            </a:r>
          </a:p>
          <a:p>
            <a:pPr marL="285750" indent="-285750">
              <a:buFont typeface="Arial" panose="020B0604020202020204" pitchFamily="34" charset="0"/>
              <a:buChar char="•"/>
            </a:pPr>
            <a:r>
              <a:rPr lang="en-US" dirty="0">
                <a:solidFill>
                  <a:schemeClr val="accent2"/>
                </a:solidFill>
              </a:rPr>
              <a:t>2009/2012 IECC: Window/wall and skylight/roof ratio limitations </a:t>
            </a:r>
            <a:r>
              <a:rPr lang="en-US" b="1" dirty="0">
                <a:solidFill>
                  <a:schemeClr val="accent2"/>
                </a:solidFill>
              </a:rPr>
              <a:t>enforced as hard limit</a:t>
            </a:r>
          </a:p>
          <a:p>
            <a:endParaRPr lang="en-US" dirty="0">
              <a:solidFill>
                <a:schemeClr val="accent2"/>
              </a:solidFill>
            </a:endParaRPr>
          </a:p>
        </p:txBody>
      </p:sp>
    </p:spTree>
    <p:extLst>
      <p:ext uri="{BB962C8B-B14F-4D97-AF65-F5344CB8AC3E}">
        <p14:creationId xmlns:p14="http://schemas.microsoft.com/office/powerpoint/2010/main" val="47267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Requirements Tab – Goals </a:t>
            </a:r>
            <a:endParaRPr lang="en-US" dirty="0"/>
          </a:p>
        </p:txBody>
      </p:sp>
      <p:sp>
        <p:nvSpPr>
          <p:cNvPr id="3" name="Content Placeholder 2"/>
          <p:cNvSpPr>
            <a:spLocks noGrp="1"/>
          </p:cNvSpPr>
          <p:nvPr>
            <p:ph idx="1"/>
          </p:nvPr>
        </p:nvSpPr>
        <p:spPr>
          <a:xfrm>
            <a:off x="441960" y="990597"/>
            <a:ext cx="6934200" cy="1723549"/>
          </a:xfrm>
        </p:spPr>
        <p:txBody>
          <a:bodyPr/>
          <a:lstStyle/>
          <a:p>
            <a:r>
              <a:rPr lang="en-US" dirty="0">
                <a:solidFill>
                  <a:schemeClr val="tx1"/>
                </a:solidFill>
              </a:rPr>
              <a:t>Ensure user is aware of applicable mandatory requirements and addresses each in the software</a:t>
            </a:r>
          </a:p>
          <a:p>
            <a:r>
              <a:rPr lang="en-US" dirty="0">
                <a:solidFill>
                  <a:schemeClr val="tx1"/>
                </a:solidFill>
              </a:rPr>
              <a:t>Provide better documentation for code </a:t>
            </a:r>
            <a:r>
              <a:rPr lang="en-US" dirty="0" smtClean="0">
                <a:solidFill>
                  <a:schemeClr val="tx1"/>
                </a:solidFill>
              </a:rPr>
              <a:t>officials</a:t>
            </a:r>
          </a:p>
          <a:p>
            <a:pPr marL="0" indent="0">
              <a:buNone/>
            </a:pPr>
            <a:endParaRPr lang="en-US" dirty="0" smtClean="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50</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73" y="2169671"/>
            <a:ext cx="7801054" cy="440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387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Requirements Tab – How it Works</a:t>
            </a:r>
            <a:endParaRPr lang="en-US" dirty="0"/>
          </a:p>
        </p:txBody>
      </p:sp>
      <p:sp>
        <p:nvSpPr>
          <p:cNvPr id="3" name="Content Placeholder 2"/>
          <p:cNvSpPr>
            <a:spLocks noGrp="1"/>
          </p:cNvSpPr>
          <p:nvPr>
            <p:ph idx="1"/>
          </p:nvPr>
        </p:nvSpPr>
        <p:spPr>
          <a:xfrm>
            <a:off x="457200" y="1371597"/>
            <a:ext cx="8229600" cy="3274743"/>
          </a:xfrm>
        </p:spPr>
        <p:txBody>
          <a:bodyPr/>
          <a:lstStyle/>
          <a:p>
            <a:endParaRPr lang="en-US" dirty="0" smtClean="0">
              <a:solidFill>
                <a:schemeClr val="tx1"/>
              </a:solidFill>
            </a:endParaRPr>
          </a:p>
          <a:p>
            <a:r>
              <a:rPr lang="en-US" dirty="0">
                <a:solidFill>
                  <a:schemeClr val="tx1"/>
                </a:solidFill>
              </a:rPr>
              <a:t>For each requirement, the user </a:t>
            </a:r>
          </a:p>
          <a:p>
            <a:pPr lvl="1"/>
            <a:r>
              <a:rPr lang="en-US" dirty="0">
                <a:solidFill>
                  <a:schemeClr val="tx1"/>
                </a:solidFill>
              </a:rPr>
              <a:t> Chooses a “compliance option”</a:t>
            </a:r>
          </a:p>
          <a:p>
            <a:pPr lvl="2"/>
            <a:r>
              <a:rPr lang="en-US" dirty="0">
                <a:solidFill>
                  <a:schemeClr val="tx1"/>
                </a:solidFill>
              </a:rPr>
              <a:t>Requirement will be Met</a:t>
            </a:r>
          </a:p>
          <a:p>
            <a:pPr lvl="2"/>
            <a:r>
              <a:rPr lang="en-US" dirty="0">
                <a:solidFill>
                  <a:schemeClr val="tx1"/>
                </a:solidFill>
              </a:rPr>
              <a:t>Exempt or Exceptions</a:t>
            </a:r>
          </a:p>
          <a:p>
            <a:pPr lvl="2"/>
            <a:r>
              <a:rPr lang="en-US" dirty="0">
                <a:solidFill>
                  <a:schemeClr val="tx1"/>
                </a:solidFill>
              </a:rPr>
              <a:t>Requirement is Not </a:t>
            </a:r>
            <a:r>
              <a:rPr lang="en-US" dirty="0" smtClean="0">
                <a:solidFill>
                  <a:schemeClr val="tx1"/>
                </a:solidFill>
              </a:rPr>
              <a:t>Applicable or Requirement Does Not Apply</a:t>
            </a:r>
            <a:endParaRPr lang="en-US" dirty="0">
              <a:solidFill>
                <a:schemeClr val="tx1"/>
              </a:solidFill>
            </a:endParaRPr>
          </a:p>
          <a:p>
            <a:pPr lvl="1"/>
            <a:r>
              <a:rPr lang="en-US" dirty="0">
                <a:solidFill>
                  <a:schemeClr val="tx1"/>
                </a:solidFill>
              </a:rPr>
              <a:t>Notes how compliance for applicable requirements are documented</a:t>
            </a:r>
          </a:p>
          <a:p>
            <a:r>
              <a:rPr lang="en-US" dirty="0" smtClean="0">
                <a:solidFill>
                  <a:schemeClr val="tx1"/>
                </a:solidFill>
              </a:rPr>
              <a:t>This </a:t>
            </a:r>
            <a:r>
              <a:rPr lang="en-US" dirty="0">
                <a:solidFill>
                  <a:schemeClr val="tx1"/>
                </a:solidFill>
              </a:rPr>
              <a:t>information is shown on the report in the “Comments/ Assumptions” column of the Inspection Checklist</a:t>
            </a: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51</a:t>
            </a:fld>
            <a:endParaRPr lang="en-US"/>
          </a:p>
        </p:txBody>
      </p:sp>
      <p:sp>
        <p:nvSpPr>
          <p:cNvPr id="8"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607607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Reports</a:t>
            </a:r>
            <a:endParaRPr lang="en-US" dirty="0"/>
          </a:p>
        </p:txBody>
      </p:sp>
      <p:sp>
        <p:nvSpPr>
          <p:cNvPr id="3" name="Content Placeholder 2"/>
          <p:cNvSpPr>
            <a:spLocks noGrp="1"/>
          </p:cNvSpPr>
          <p:nvPr>
            <p:ph idx="1"/>
          </p:nvPr>
        </p:nvSpPr>
        <p:spPr>
          <a:xfrm>
            <a:off x="457200" y="1371597"/>
            <a:ext cx="8229600" cy="4813625"/>
          </a:xfrm>
        </p:spPr>
        <p:txBody>
          <a:bodyPr/>
          <a:lstStyle/>
          <a:p>
            <a:r>
              <a:rPr lang="en-US" dirty="0">
                <a:solidFill>
                  <a:schemeClr val="tx1"/>
                </a:solidFill>
              </a:rPr>
              <a:t>File         View / Print Report</a:t>
            </a:r>
          </a:p>
          <a:p>
            <a:r>
              <a:rPr lang="en-US" dirty="0">
                <a:solidFill>
                  <a:schemeClr val="tx1"/>
                </a:solidFill>
              </a:rPr>
              <a:t>Choices, choose any or all</a:t>
            </a:r>
          </a:p>
          <a:p>
            <a:pPr lvl="1"/>
            <a:r>
              <a:rPr lang="en-US" dirty="0">
                <a:solidFill>
                  <a:schemeClr val="tx1"/>
                </a:solidFill>
              </a:rPr>
              <a:t>Envelope Compliance Certificate</a:t>
            </a:r>
          </a:p>
          <a:p>
            <a:pPr lvl="1"/>
            <a:r>
              <a:rPr lang="en-US" dirty="0">
                <a:solidFill>
                  <a:schemeClr val="tx1"/>
                </a:solidFill>
              </a:rPr>
              <a:t>Interior Lighting Compliance Certificate</a:t>
            </a:r>
          </a:p>
          <a:p>
            <a:pPr lvl="1"/>
            <a:r>
              <a:rPr lang="en-US" dirty="0">
                <a:solidFill>
                  <a:schemeClr val="tx1"/>
                </a:solidFill>
              </a:rPr>
              <a:t>Exterior Lighting Compliance Certificate</a:t>
            </a:r>
          </a:p>
          <a:p>
            <a:pPr lvl="1"/>
            <a:r>
              <a:rPr lang="en-US" dirty="0">
                <a:solidFill>
                  <a:schemeClr val="tx1"/>
                </a:solidFill>
              </a:rPr>
              <a:t>Mechanical Compliance Certificate</a:t>
            </a:r>
          </a:p>
          <a:p>
            <a:r>
              <a:rPr lang="en-US" dirty="0">
                <a:solidFill>
                  <a:schemeClr val="tx1"/>
                </a:solidFill>
              </a:rPr>
              <a:t>First pages are the Compliance Certificate</a:t>
            </a:r>
          </a:p>
          <a:p>
            <a:r>
              <a:rPr lang="en-US" dirty="0">
                <a:solidFill>
                  <a:schemeClr val="tx1"/>
                </a:solidFill>
              </a:rPr>
              <a:t>Follow-on pages are the Inspection </a:t>
            </a:r>
            <a:r>
              <a:rPr lang="en-US" dirty="0" smtClean="0">
                <a:solidFill>
                  <a:schemeClr val="tx1"/>
                </a:solidFill>
              </a:rPr>
              <a:t>Checklists by phase of inspection</a:t>
            </a:r>
            <a:endParaRPr lang="en-US" dirty="0">
              <a:solidFill>
                <a:schemeClr val="tx1"/>
              </a:solidFill>
            </a:endParaRPr>
          </a:p>
          <a:p>
            <a:pPr lvl="1"/>
            <a:r>
              <a:rPr lang="en-US" dirty="0">
                <a:solidFill>
                  <a:schemeClr val="tx1"/>
                </a:solidFill>
              </a:rPr>
              <a:t>Plan Review</a:t>
            </a:r>
          </a:p>
          <a:p>
            <a:pPr lvl="1"/>
            <a:r>
              <a:rPr lang="en-US" dirty="0">
                <a:solidFill>
                  <a:schemeClr val="tx1"/>
                </a:solidFill>
              </a:rPr>
              <a:t>Footing/Foundation</a:t>
            </a:r>
          </a:p>
          <a:p>
            <a:pPr lvl="1"/>
            <a:r>
              <a:rPr lang="en-US" dirty="0">
                <a:solidFill>
                  <a:schemeClr val="tx1"/>
                </a:solidFill>
              </a:rPr>
              <a:t>Rough-in</a:t>
            </a:r>
          </a:p>
          <a:p>
            <a:pPr lvl="1"/>
            <a:r>
              <a:rPr lang="en-US" dirty="0">
                <a:solidFill>
                  <a:schemeClr val="tx1"/>
                </a:solidFill>
              </a:rPr>
              <a:t>Final</a:t>
            </a:r>
          </a:p>
          <a:p>
            <a:endParaRPr lang="en-US" dirty="0">
              <a:solidFill>
                <a:schemeClr val="tx1"/>
              </a:solidFill>
            </a:endParaRPr>
          </a:p>
          <a:p>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52</a:t>
            </a:fld>
            <a:endParaRPr lang="en-US"/>
          </a:p>
        </p:txBody>
      </p:sp>
      <p:sp>
        <p:nvSpPr>
          <p:cNvPr id="7" name="AutoShape 7"/>
          <p:cNvSpPr>
            <a:spLocks noChangeArrowheads="1"/>
          </p:cNvSpPr>
          <p:nvPr/>
        </p:nvSpPr>
        <p:spPr bwMode="auto">
          <a:xfrm>
            <a:off x="1350922" y="1439342"/>
            <a:ext cx="381000" cy="152400"/>
          </a:xfrm>
          <a:prstGeom prst="rightArrow">
            <a:avLst>
              <a:gd name="adj1" fmla="val 50000"/>
              <a:gd name="adj2" fmla="val 62500"/>
            </a:avLst>
          </a:prstGeom>
          <a:solidFill>
            <a:srgbClr val="FFC000"/>
          </a:solidFill>
          <a:ln w="9525">
            <a:solidFill>
              <a:schemeClr val="tx1"/>
            </a:solidFill>
            <a:miter lim="800000"/>
            <a:headEnd/>
            <a:tailEnd/>
          </a:ln>
        </p:spPr>
        <p:txBody>
          <a:bodyPr wrap="none" anchor="ctr"/>
          <a:lstStyle/>
          <a:p>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Tree>
    <p:extLst>
      <p:ext uri="{BB962C8B-B14F-4D97-AF65-F5344CB8AC3E}">
        <p14:creationId xmlns:p14="http://schemas.microsoft.com/office/powerpoint/2010/main" val="1086944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Report – Compliance Certificate</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53</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90" y="1160017"/>
            <a:ext cx="4403446" cy="530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28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0" y="1025895"/>
            <a:ext cx="5555564" cy="537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0925" y="356614"/>
            <a:ext cx="7205134" cy="384721"/>
          </a:xfrm>
        </p:spPr>
        <p:txBody>
          <a:bodyPr/>
          <a:lstStyle/>
          <a:p>
            <a:r>
              <a:rPr lang="en-US" dirty="0" smtClean="0"/>
              <a:t>Reports – </a:t>
            </a:r>
            <a:r>
              <a:rPr lang="en-US" dirty="0"/>
              <a:t>Compliance Certificate (</a:t>
            </a:r>
            <a:r>
              <a:rPr lang="en-US" dirty="0" err="1"/>
              <a:t>cont</a:t>
            </a:r>
            <a:r>
              <a:rPr lang="en-US" dirty="0"/>
              <a:t>)</a:t>
            </a:r>
          </a:p>
        </p:txBody>
      </p:sp>
      <p:sp>
        <p:nvSpPr>
          <p:cNvPr id="5" name="Slide Number Placeholder 4"/>
          <p:cNvSpPr>
            <a:spLocks noGrp="1"/>
          </p:cNvSpPr>
          <p:nvPr>
            <p:ph type="sldNum" sz="quarter" idx="11"/>
          </p:nvPr>
        </p:nvSpPr>
        <p:spPr/>
        <p:txBody>
          <a:bodyPr/>
          <a:lstStyle/>
          <a:p>
            <a:fld id="{03722D57-58D6-9447-A6D5-A97F6C35A8FB}" type="slidenum">
              <a:rPr lang="en-US" smtClean="0"/>
              <a:pPr/>
              <a:t>54</a:t>
            </a:fld>
            <a:endParaRPr lang="en-US"/>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3" name="Line Callout 2 2"/>
          <p:cNvSpPr/>
          <p:nvPr/>
        </p:nvSpPr>
        <p:spPr>
          <a:xfrm>
            <a:off x="6002867" y="1774613"/>
            <a:ext cx="2023533" cy="1337734"/>
          </a:xfrm>
          <a:prstGeom prst="borderCallout2">
            <a:avLst>
              <a:gd name="adj1" fmla="val 43813"/>
              <a:gd name="adj2" fmla="val -135613"/>
              <a:gd name="adj3" fmla="val 47232"/>
              <a:gd name="adj4" fmla="val -8382"/>
              <a:gd name="adj5" fmla="val 224018"/>
              <a:gd name="adj6" fmla="val -856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Verify energy code, location, and construction type specifications</a:t>
            </a:r>
            <a:endParaRPr lang="en-US" b="1"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7" y="1096214"/>
            <a:ext cx="4648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3803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3" y="356614"/>
            <a:ext cx="7323667" cy="384721"/>
          </a:xfrm>
        </p:spPr>
        <p:txBody>
          <a:bodyPr/>
          <a:lstStyle/>
          <a:p>
            <a:r>
              <a:rPr lang="en-US" dirty="0" smtClean="0"/>
              <a:t>Reports – Compliance Certificate (</a:t>
            </a:r>
            <a:r>
              <a:rPr lang="en-US" dirty="0" err="1" smtClean="0"/>
              <a:t>cont</a:t>
            </a:r>
            <a:r>
              <a:rPr lang="en-US" dirty="0" smtClean="0"/>
              <a: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55</a:t>
            </a:fld>
            <a:endParaRPr lang="en-US"/>
          </a:p>
        </p:txBody>
      </p:sp>
      <p:sp>
        <p:nvSpPr>
          <p:cNvPr id="10" name="Line Callout 3 (No Border) 9"/>
          <p:cNvSpPr/>
          <p:nvPr/>
        </p:nvSpPr>
        <p:spPr>
          <a:xfrm>
            <a:off x="381000" y="4191000"/>
            <a:ext cx="2362200" cy="1219200"/>
          </a:xfrm>
          <a:prstGeom prst="callout3">
            <a:avLst>
              <a:gd name="adj1" fmla="val -13750"/>
              <a:gd name="adj2" fmla="val 122957"/>
              <a:gd name="adj3" fmla="val -1250"/>
              <a:gd name="adj4" fmla="val 107204"/>
              <a:gd name="adj5" fmla="val 91875"/>
              <a:gd name="adj6" fmla="val 106881"/>
              <a:gd name="adj7" fmla="val 103588"/>
              <a:gd name="adj8" fmla="val 11844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bg1"/>
                </a:solidFill>
              </a:rPr>
              <a:t>Verify Compliance Statement is Signed </a:t>
            </a:r>
            <a:endParaRPr lang="en-US" sz="2000" b="1" dirty="0">
              <a:solidFill>
                <a:schemeClr val="bg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10" y="4183380"/>
            <a:ext cx="5330190" cy="112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153478"/>
            <a:ext cx="68389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1 (No Border) 8"/>
          <p:cNvSpPr/>
          <p:nvPr/>
        </p:nvSpPr>
        <p:spPr>
          <a:xfrm>
            <a:off x="6591300" y="1851660"/>
            <a:ext cx="2209800" cy="1546860"/>
          </a:xfrm>
          <a:prstGeom prst="callout1">
            <a:avLst>
              <a:gd name="adj1" fmla="val 48469"/>
              <a:gd name="adj2" fmla="val -3030"/>
              <a:gd name="adj3" fmla="val 62608"/>
              <a:gd name="adj4" fmla="val -1258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solidFill>
                  <a:schemeClr val="tx1"/>
                </a:solidFill>
              </a:rPr>
              <a:t>Verify area, insulation R-values, and U-factors consistent with plans</a:t>
            </a:r>
            <a:endParaRPr lang="en-US" sz="2000" b="1" dirty="0">
              <a:solidFill>
                <a:schemeClr val="tx1"/>
              </a:solidFill>
            </a:endParaRPr>
          </a:p>
        </p:txBody>
      </p:sp>
    </p:spTree>
    <p:extLst>
      <p:ext uri="{BB962C8B-B14F-4D97-AF65-F5344CB8AC3E}">
        <p14:creationId xmlns:p14="http://schemas.microsoft.com/office/powerpoint/2010/main" val="2111344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Reports – Inspection Checklist</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56</a:t>
            </a:fld>
            <a:endParaRPr lang="en-US"/>
          </a:p>
        </p:txBody>
      </p:sp>
      <p:pic>
        <p:nvPicPr>
          <p:cNvPr id="7" name="Picture 2" descr="C:\Users\D3A746\AppData\Local\Temp\SNAGHTML1ee47a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51560"/>
            <a:ext cx="6553200" cy="169393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 y="2830355"/>
            <a:ext cx="7838239" cy="345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453" y="994683"/>
            <a:ext cx="51244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99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3722D57-58D6-9447-A6D5-A97F6C35A8FB}" type="slidenum">
              <a:rPr lang="en-US" smtClean="0"/>
              <a:pPr/>
              <a:t>57</a:t>
            </a:fld>
            <a:endParaRPr lang="en-US"/>
          </a:p>
        </p:txBody>
      </p:sp>
      <p:sp>
        <p:nvSpPr>
          <p:cNvPr id="9" name="Footer Placeholder 5"/>
          <p:cNvSpPr>
            <a:spLocks noGrp="1"/>
          </p:cNvSpPr>
          <p:nvPr>
            <p:ph type="ftr" sz="quarter" idx="12"/>
          </p:nvPr>
        </p:nvSpPr>
        <p:spPr>
          <a:xfrm>
            <a:off x="3124200" y="6405778"/>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4" name="TextBox 3"/>
          <p:cNvSpPr txBox="1"/>
          <p:nvPr/>
        </p:nvSpPr>
        <p:spPr>
          <a:xfrm>
            <a:off x="1676400" y="1409700"/>
            <a:ext cx="448756" cy="369332"/>
          </a:xfrm>
          <a:prstGeom prst="rect">
            <a:avLst/>
          </a:prstGeom>
          <a:solidFill>
            <a:schemeClr val="bg1"/>
          </a:solidFill>
        </p:spPr>
        <p:txBody>
          <a:bodyPr wrap="square" rtlCol="0">
            <a:spAutoFit/>
          </a:bodyPr>
          <a:lstStyle/>
          <a:p>
            <a:endParaRPr lang="en-US" dirty="0"/>
          </a:p>
        </p:txBody>
      </p:sp>
      <p:sp>
        <p:nvSpPr>
          <p:cNvPr id="8" name="Title 1"/>
          <p:cNvSpPr txBox="1">
            <a:spLocks/>
          </p:cNvSpPr>
          <p:nvPr/>
        </p:nvSpPr>
        <p:spPr>
          <a:xfrm>
            <a:off x="457200" y="356614"/>
            <a:ext cx="66294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smtClean="0"/>
              <a:t>www.energycodes.gov</a:t>
            </a:r>
            <a:endParaRPr lang="en-US" dirty="0"/>
          </a:p>
        </p:txBody>
      </p:sp>
      <p:sp>
        <p:nvSpPr>
          <p:cNvPr id="2" name="Oval 1"/>
          <p:cNvSpPr/>
          <p:nvPr/>
        </p:nvSpPr>
        <p:spPr>
          <a:xfrm>
            <a:off x="5764378" y="2677364"/>
            <a:ext cx="870509" cy="336499"/>
          </a:xfrm>
          <a:prstGeom prst="ellipse">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82595" y="1008754"/>
            <a:ext cx="7569642" cy="5474424"/>
          </a:xfrm>
          <a:prstGeom prst="rect">
            <a:avLst/>
          </a:prstGeom>
        </p:spPr>
      </p:pic>
    </p:spTree>
    <p:extLst>
      <p:ext uri="{BB962C8B-B14F-4D97-AF65-F5344CB8AC3E}">
        <p14:creationId xmlns:p14="http://schemas.microsoft.com/office/powerpoint/2010/main" val="3068227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16727" y="1264631"/>
            <a:ext cx="6277592" cy="5152516"/>
          </a:xfrm>
          <a:prstGeom prst="rect">
            <a:avLst/>
          </a:prstGeom>
        </p:spPr>
      </p:pic>
      <p:sp>
        <p:nvSpPr>
          <p:cNvPr id="5" name="Slide Number Placeholder 4"/>
          <p:cNvSpPr>
            <a:spLocks noGrp="1"/>
          </p:cNvSpPr>
          <p:nvPr>
            <p:ph type="sldNum" sz="quarter" idx="11"/>
          </p:nvPr>
        </p:nvSpPr>
        <p:spPr/>
        <p:txBody>
          <a:bodyPr/>
          <a:lstStyle/>
          <a:p>
            <a:fld id="{03722D57-58D6-9447-A6D5-A97F6C35A8FB}" type="slidenum">
              <a:rPr lang="en-US" smtClean="0"/>
              <a:pPr/>
              <a:t>58</a:t>
            </a:fld>
            <a:endParaRPr lang="en-US" dirty="0"/>
          </a:p>
        </p:txBody>
      </p:sp>
      <p:sp>
        <p:nvSpPr>
          <p:cNvPr id="9" name="Footer Placeholder 5"/>
          <p:cNvSpPr>
            <a:spLocks noGrp="1"/>
          </p:cNvSpPr>
          <p:nvPr>
            <p:ph type="ftr" sz="quarter" idx="12"/>
          </p:nvPr>
        </p:nvSpPr>
        <p:spPr>
          <a:xfrm>
            <a:off x="3124200" y="6356350"/>
            <a:ext cx="2895600" cy="365125"/>
          </a:xfrm>
        </p:spPr>
        <p:txBody>
          <a:bodyPr/>
          <a:lstStyle/>
          <a:p>
            <a:r>
              <a:rPr lang="en-US" dirty="0" smtClean="0"/>
              <a:t/>
            </a:r>
            <a:br>
              <a:rPr lang="en-US" dirty="0" smtClean="0"/>
            </a:br>
            <a:r>
              <a:rPr lang="en-US" dirty="0" smtClean="0"/>
              <a:t>Building </a:t>
            </a:r>
            <a:r>
              <a:rPr lang="en-US" dirty="0"/>
              <a:t>Energy Codes Program</a:t>
            </a:r>
          </a:p>
          <a:p>
            <a:endParaRPr lang="en-US" dirty="0"/>
          </a:p>
        </p:txBody>
      </p:sp>
      <p:sp>
        <p:nvSpPr>
          <p:cNvPr id="7" name="Oval 6"/>
          <p:cNvSpPr/>
          <p:nvPr/>
        </p:nvSpPr>
        <p:spPr>
          <a:xfrm>
            <a:off x="3763566" y="3957494"/>
            <a:ext cx="1201691" cy="622092"/>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124200" y="5335100"/>
            <a:ext cx="1194220" cy="574375"/>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544642" y="341088"/>
            <a:ext cx="6629400" cy="384721"/>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dirty="0" err="1" smtClean="0"/>
              <a:t>COM</a:t>
            </a:r>
            <a:r>
              <a:rPr lang="en-US" i="1" dirty="0" err="1" smtClean="0"/>
              <a:t>check</a:t>
            </a:r>
            <a:r>
              <a:rPr lang="en-US" dirty="0" smtClean="0"/>
              <a:t> Page</a:t>
            </a:r>
            <a:endParaRPr lang="en-US" dirty="0"/>
          </a:p>
        </p:txBody>
      </p:sp>
      <p:sp>
        <p:nvSpPr>
          <p:cNvPr id="11" name="Oval 10"/>
          <p:cNvSpPr/>
          <p:nvPr/>
        </p:nvSpPr>
        <p:spPr>
          <a:xfrm>
            <a:off x="6322561" y="6106037"/>
            <a:ext cx="902848" cy="386269"/>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226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93278" y="1027079"/>
            <a:ext cx="5493021" cy="2123696"/>
          </a:xfrm>
          <a:prstGeom prst="rect">
            <a:avLst/>
          </a:prstGeom>
        </p:spPr>
      </p:pic>
      <p:sp>
        <p:nvSpPr>
          <p:cNvPr id="3074" name="Title 2"/>
          <p:cNvSpPr>
            <a:spLocks noGrp="1"/>
          </p:cNvSpPr>
          <p:nvPr>
            <p:ph type="title"/>
          </p:nvPr>
        </p:nvSpPr>
        <p:spPr>
          <a:xfrm>
            <a:off x="457200" y="268288"/>
            <a:ext cx="6629400" cy="384721"/>
          </a:xfrm>
        </p:spPr>
        <p:txBody>
          <a:bodyPr/>
          <a:lstStyle/>
          <a:p>
            <a:r>
              <a:rPr lang="en-US" altLang="en-US" dirty="0" smtClean="0">
                <a:solidFill>
                  <a:schemeClr val="bg1"/>
                </a:solidFill>
                <a:latin typeface="Arial" charset="0"/>
                <a:cs typeface="Arial" charset="0"/>
              </a:rPr>
              <a:t>U.S. DOE:  BECP Resources</a:t>
            </a:r>
          </a:p>
        </p:txBody>
      </p:sp>
      <p:sp>
        <p:nvSpPr>
          <p:cNvPr id="3075" name="Content Placeholder 5"/>
          <p:cNvSpPr>
            <a:spLocks noGrp="1"/>
          </p:cNvSpPr>
          <p:nvPr>
            <p:ph idx="1"/>
          </p:nvPr>
        </p:nvSpPr>
        <p:spPr>
          <a:xfrm>
            <a:off x="457200" y="1371600"/>
            <a:ext cx="3505200" cy="2462213"/>
          </a:xfrm>
        </p:spPr>
        <p:txBody>
          <a:bodyPr/>
          <a:lstStyle/>
          <a:p>
            <a:pPr>
              <a:buSzTx/>
            </a:pPr>
            <a:r>
              <a:rPr lang="en-US" altLang="en-US" dirty="0" smtClean="0">
                <a:latin typeface="Arial" charset="0"/>
                <a:cs typeface="Arial" charset="0"/>
              </a:rPr>
              <a:t> Compliance software</a:t>
            </a:r>
          </a:p>
          <a:p>
            <a:pPr>
              <a:buSzTx/>
            </a:pPr>
            <a:r>
              <a:rPr lang="en-US" altLang="en-US" dirty="0" smtClean="0">
                <a:latin typeface="Arial" charset="0"/>
                <a:cs typeface="Arial" charset="0"/>
              </a:rPr>
              <a:t> Technical support</a:t>
            </a:r>
          </a:p>
          <a:p>
            <a:pPr>
              <a:buSzTx/>
            </a:pPr>
            <a:r>
              <a:rPr lang="en-US" altLang="en-US" dirty="0" smtClean="0">
                <a:latin typeface="Arial" charset="0"/>
                <a:cs typeface="Arial" charset="0"/>
              </a:rPr>
              <a:t> Code notes</a:t>
            </a:r>
          </a:p>
          <a:p>
            <a:pPr>
              <a:buSzTx/>
            </a:pPr>
            <a:r>
              <a:rPr lang="en-US" altLang="en-US" dirty="0" smtClean="0">
                <a:latin typeface="Arial" charset="0"/>
                <a:cs typeface="Arial" charset="0"/>
              </a:rPr>
              <a:t> Publications</a:t>
            </a:r>
          </a:p>
          <a:p>
            <a:pPr>
              <a:buSzTx/>
            </a:pPr>
            <a:r>
              <a:rPr lang="en-US" altLang="en-US" dirty="0" smtClean="0">
                <a:latin typeface="Arial" charset="0"/>
                <a:cs typeface="Arial" charset="0"/>
              </a:rPr>
              <a:t> Resource guides</a:t>
            </a:r>
          </a:p>
          <a:p>
            <a:pPr>
              <a:buSzTx/>
            </a:pPr>
            <a:r>
              <a:rPr lang="en-US" altLang="en-US" dirty="0" smtClean="0">
                <a:latin typeface="Arial" charset="0"/>
                <a:cs typeface="Arial" charset="0"/>
              </a:rPr>
              <a:t> Training materials		www.energycodes.gov</a:t>
            </a:r>
          </a:p>
        </p:txBody>
      </p:sp>
      <p:sp>
        <p:nvSpPr>
          <p:cNvPr id="7" name="TextBox 6"/>
          <p:cNvSpPr txBox="1"/>
          <p:nvPr/>
        </p:nvSpPr>
        <p:spPr>
          <a:xfrm>
            <a:off x="-385737" y="1052282"/>
            <a:ext cx="6880225" cy="838200"/>
          </a:xfrm>
          <a:prstGeom prst="rect">
            <a:avLst/>
          </a:prstGeom>
        </p:spPr>
        <p:txBody>
          <a:bodyPr/>
          <a:lstStyle/>
          <a:p>
            <a:pPr fontAlgn="auto">
              <a:spcBef>
                <a:spcPts val="1800"/>
              </a:spcBef>
              <a:spcAft>
                <a:spcPts val="0"/>
              </a:spcAft>
              <a:buFont typeface="Arial" pitchFamily="34" charset="0"/>
              <a:buChar char="•"/>
              <a:defRPr/>
            </a:pPr>
            <a:endParaRPr lang="en-US" sz="2400" b="1" u="sng" dirty="0">
              <a:solidFill>
                <a:srgbClr val="50565C"/>
              </a:solidFill>
              <a:effectLst>
                <a:outerShdw blurRad="38100" dist="38100" dir="2700000" algn="tl">
                  <a:srgbClr val="000000">
                    <a:alpha val="43137"/>
                  </a:srgbClr>
                </a:outerShdw>
              </a:effectLst>
              <a:latin typeface="+mj-lt"/>
            </a:endParaRPr>
          </a:p>
        </p:txBody>
      </p:sp>
      <p:pic>
        <p:nvPicPr>
          <p:cNvPr id="30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2289755"/>
            <a:ext cx="28765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845" y="3762243"/>
            <a:ext cx="2338387"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76" y="4703763"/>
            <a:ext cx="3460750" cy="182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82"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DE3E5642-7C6A-4648-A326-F5567856B1F9}" type="slidenum">
              <a:rPr lang="en-US" altLang="en-US" sz="900">
                <a:solidFill>
                  <a:srgbClr val="707276"/>
                </a:solidFill>
                <a:latin typeface="Arial" charset="0"/>
                <a:ea typeface="MS PGothic" pitchFamily="34" charset="-128"/>
                <a:cs typeface="Arial" charset="0"/>
              </a:rPr>
              <a:pPr fontAlgn="base">
                <a:spcBef>
                  <a:spcPct val="0"/>
                </a:spcBef>
                <a:spcAft>
                  <a:spcPct val="0"/>
                </a:spcAft>
                <a:buFontTx/>
                <a:buNone/>
              </a:pPr>
              <a:t>59</a:t>
            </a:fld>
            <a:endParaRPr lang="en-US" altLang="en-US" sz="900">
              <a:solidFill>
                <a:srgbClr val="707276"/>
              </a:solidFill>
              <a:latin typeface="Arial" charset="0"/>
              <a:ea typeface="MS PGothic" pitchFamily="34" charset="-128"/>
              <a:cs typeface="Arial" charset="0"/>
            </a:endParaRPr>
          </a:p>
        </p:txBody>
      </p:sp>
      <p:pic>
        <p:nvPicPr>
          <p:cNvPr id="2" name="Picture 1"/>
          <p:cNvPicPr>
            <a:picLocks noChangeAspect="1"/>
          </p:cNvPicPr>
          <p:nvPr/>
        </p:nvPicPr>
        <p:blipFill rotWithShape="1">
          <a:blip r:embed="rId7"/>
          <a:srcRect l="25933" t="9658" r="25643" b="21507"/>
          <a:stretch/>
        </p:blipFill>
        <p:spPr>
          <a:xfrm>
            <a:off x="3771592" y="3150775"/>
            <a:ext cx="2931715" cy="3040163"/>
          </a:xfrm>
          <a:prstGeom prst="rect">
            <a:avLst/>
          </a:prstGeom>
          <a:ln>
            <a:solidFill>
              <a:schemeClr val="tx1">
                <a:lumMod val="75000"/>
              </a:schemeClr>
            </a:solidFill>
          </a:ln>
        </p:spPr>
      </p:pic>
    </p:spTree>
    <p:extLst>
      <p:ext uri="{BB962C8B-B14F-4D97-AF65-F5344CB8AC3E}">
        <p14:creationId xmlns:p14="http://schemas.microsoft.com/office/powerpoint/2010/main" val="41115766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8" y="235843"/>
            <a:ext cx="8021574" cy="434330"/>
          </a:xfrm>
        </p:spPr>
        <p:txBody>
          <a:bodyPr/>
          <a:lstStyle/>
          <a:p>
            <a:r>
              <a:rPr lang="en-US" dirty="0"/>
              <a:t>IECC Envelope Opaque Assembly Requirements</a:t>
            </a:r>
          </a:p>
        </p:txBody>
      </p:sp>
      <p:sp>
        <p:nvSpPr>
          <p:cNvPr id="5" name="Slide Number Placeholder 4"/>
          <p:cNvSpPr>
            <a:spLocks noGrp="1"/>
          </p:cNvSpPr>
          <p:nvPr>
            <p:ph type="sldNum" sz="quarter" idx="11"/>
          </p:nvPr>
        </p:nvSpPr>
        <p:spPr/>
        <p:txBody>
          <a:bodyPr/>
          <a:lstStyle/>
          <a:p>
            <a:fld id="{03722D57-58D6-9447-A6D5-A97F6C35A8FB}" type="slidenum">
              <a:rPr lang="en-US" smtClean="0"/>
              <a:pPr/>
              <a:t>6</a:t>
            </a:fld>
            <a:endParaRPr lang="en-US"/>
          </a:p>
        </p:txBody>
      </p:sp>
      <p:pic>
        <p:nvPicPr>
          <p:cNvPr id="4" name="Picture 3"/>
          <p:cNvPicPr>
            <a:picLocks noChangeAspect="1"/>
          </p:cNvPicPr>
          <p:nvPr/>
        </p:nvPicPr>
        <p:blipFill>
          <a:blip r:embed="rId3"/>
          <a:stretch>
            <a:fillRect/>
          </a:stretch>
        </p:blipFill>
        <p:spPr>
          <a:xfrm>
            <a:off x="0" y="900815"/>
            <a:ext cx="9144000" cy="5155226"/>
          </a:xfrm>
          <a:prstGeom prst="rect">
            <a:avLst/>
          </a:prstGeom>
        </p:spPr>
      </p:pic>
      <p:sp>
        <p:nvSpPr>
          <p:cNvPr id="9" name="Content Placeholder 2"/>
          <p:cNvSpPr txBox="1">
            <a:spLocks/>
          </p:cNvSpPr>
          <p:nvPr/>
        </p:nvSpPr>
        <p:spPr>
          <a:xfrm>
            <a:off x="74148" y="6202462"/>
            <a:ext cx="1322173" cy="153888"/>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t>(Source: 2018 IECC)</a:t>
            </a:r>
          </a:p>
        </p:txBody>
      </p:sp>
    </p:spTree>
    <p:extLst>
      <p:ext uri="{BB962C8B-B14F-4D97-AF65-F5344CB8AC3E}">
        <p14:creationId xmlns:p14="http://schemas.microsoft.com/office/powerpoint/2010/main" val="1985802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57188"/>
            <a:ext cx="6629400" cy="384175"/>
          </a:xfrm>
        </p:spPr>
        <p:txBody>
          <a:bodyPr/>
          <a:lstStyle/>
          <a:p>
            <a:r>
              <a:rPr lang="en-US" altLang="en-US" smtClean="0">
                <a:latin typeface="Arial" charset="0"/>
                <a:cs typeface="Arial" charset="0"/>
              </a:rPr>
              <a:t>THANK YOU!</a:t>
            </a:r>
          </a:p>
        </p:txBody>
      </p:sp>
      <p:sp>
        <p:nvSpPr>
          <p:cNvPr id="4099" name="Content Placeholder 2"/>
          <p:cNvSpPr>
            <a:spLocks noGrp="1"/>
          </p:cNvSpPr>
          <p:nvPr>
            <p:ph idx="1"/>
          </p:nvPr>
        </p:nvSpPr>
        <p:spPr>
          <a:xfrm>
            <a:off x="457200" y="1371600"/>
            <a:ext cx="8229600" cy="3262432"/>
          </a:xfrm>
        </p:spPr>
        <p:txBody>
          <a:bodyPr/>
          <a:lstStyle/>
          <a:p>
            <a:pPr marL="0" indent="0" algn="ctr">
              <a:buSzTx/>
              <a:buFontTx/>
              <a:buNone/>
            </a:pPr>
            <a:endParaRPr lang="en-US" altLang="en-US" dirty="0" smtClean="0">
              <a:latin typeface="Arial" charset="0"/>
              <a:cs typeface="Arial" charset="0"/>
            </a:endParaRPr>
          </a:p>
          <a:p>
            <a:pPr marL="0" indent="0" algn="ctr">
              <a:buSzTx/>
              <a:buFontTx/>
              <a:buNone/>
            </a:pPr>
            <a:r>
              <a:rPr lang="en-US" altLang="en-US" dirty="0" smtClean="0">
                <a:latin typeface="Arial" charset="0"/>
                <a:cs typeface="Arial" charset="0"/>
              </a:rPr>
              <a:t>Building Energy Codes Program</a:t>
            </a:r>
          </a:p>
          <a:p>
            <a:pPr marL="0" indent="0" algn="ctr">
              <a:buSzTx/>
              <a:buFontTx/>
              <a:buNone/>
            </a:pPr>
            <a:r>
              <a:rPr lang="en-US" altLang="en-US" dirty="0" smtClean="0">
                <a:latin typeface="Arial" charset="0"/>
                <a:cs typeface="Arial" charset="0"/>
                <a:hlinkClick r:id="rId2"/>
              </a:rPr>
              <a:t>www.energycodes.gov</a:t>
            </a:r>
            <a:endParaRPr lang="en-US" altLang="en-US" dirty="0" smtClean="0">
              <a:latin typeface="Arial" charset="0"/>
              <a:cs typeface="Arial" charset="0"/>
            </a:endParaRPr>
          </a:p>
          <a:p>
            <a:pPr marL="0" indent="0" algn="ctr">
              <a:buSzTx/>
              <a:buFontTx/>
              <a:buNone/>
            </a:pPr>
            <a:endParaRPr lang="en-US" altLang="en-US" dirty="0" smtClean="0">
              <a:latin typeface="Arial" charset="0"/>
              <a:cs typeface="Arial" charset="0"/>
            </a:endParaRPr>
          </a:p>
          <a:p>
            <a:pPr marL="0" indent="0" algn="ctr">
              <a:buSzTx/>
              <a:buFontTx/>
              <a:buNone/>
            </a:pPr>
            <a:r>
              <a:rPr lang="en-US" altLang="en-US" dirty="0" smtClean="0">
                <a:latin typeface="Arial" charset="0"/>
                <a:cs typeface="Arial" charset="0"/>
              </a:rPr>
              <a:t>BECP help desk</a:t>
            </a:r>
          </a:p>
          <a:p>
            <a:pPr marL="0" indent="0" algn="ctr">
              <a:buSzTx/>
              <a:buFontTx/>
              <a:buNone/>
            </a:pPr>
            <a:r>
              <a:rPr lang="en-US" altLang="en-US" dirty="0" smtClean="0">
                <a:latin typeface="Arial" charset="0"/>
                <a:cs typeface="Arial" charset="0"/>
                <a:hlinkClick r:id="rId3"/>
              </a:rPr>
              <a:t>http://www.energycodes.gov/resource-center/help-desk</a:t>
            </a:r>
            <a:endParaRPr lang="en-US" altLang="en-US" dirty="0" smtClean="0">
              <a:latin typeface="Arial" charset="0"/>
              <a:cs typeface="Arial" charset="0"/>
            </a:endParaRPr>
          </a:p>
          <a:p>
            <a:pPr marL="0" indent="0" algn="ctr">
              <a:buSzTx/>
              <a:buFontTx/>
              <a:buNone/>
            </a:pPr>
            <a:endParaRPr lang="en-US" altLang="en-US" dirty="0" smtClean="0">
              <a:latin typeface="Arial" charset="0"/>
              <a:cs typeface="Arial" charset="0"/>
            </a:endParaRPr>
          </a:p>
          <a:p>
            <a:pPr marL="0" indent="0" algn="ctr">
              <a:buSzTx/>
              <a:buFontTx/>
              <a:buNone/>
            </a:pPr>
            <a:endParaRPr lang="en-US" altLang="en-US" dirty="0">
              <a:latin typeface="Arial" charset="0"/>
              <a:cs typeface="Arial" charset="0"/>
            </a:endParaRPr>
          </a:p>
          <a:p>
            <a:pPr marL="0" indent="0" algn="ctr">
              <a:buSzTx/>
              <a:buFontTx/>
              <a:buNone/>
            </a:pPr>
            <a:endParaRPr lang="en-US" altLang="en-US" dirty="0" smtClean="0">
              <a:latin typeface="Arial" charset="0"/>
              <a:cs typeface="Arial"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lIns="91440" tIns="45720" rIns="91440" bIns="45720"/>
          <a:lstStyle/>
          <a:p>
            <a:pPr>
              <a:defRPr/>
            </a:pPr>
            <a:fld id="{1B35E01C-E8DD-43A9-96E4-067916B7CE60}" type="slidenum">
              <a:rPr lang="en-US" altLang="en-US" sz="1200">
                <a:latin typeface="+mn-lt"/>
                <a:cs typeface="+mn-cs"/>
              </a:rPr>
              <a:pPr>
                <a:defRPr/>
              </a:pPr>
              <a:t>60</a:t>
            </a:fld>
            <a:endParaRPr lang="en-US" altLang="en-US" sz="1200">
              <a:latin typeface="+mn-lt"/>
              <a:cs typeface="+mn-cs"/>
            </a:endParaRPr>
          </a:p>
        </p:txBody>
      </p:sp>
      <p:sp>
        <p:nvSpPr>
          <p:cNvPr id="5" name="Footer Placeholder 4"/>
          <p:cNvSpPr>
            <a:spLocks noGrp="1"/>
          </p:cNvSpPr>
          <p:nvPr>
            <p:ph type="ftr" sz="quarter" idx="11"/>
          </p:nvPr>
        </p:nvSpPr>
        <p:spPr>
          <a:xfrm>
            <a:off x="3010929" y="6290447"/>
            <a:ext cx="2133600" cy="365125"/>
          </a:xfrm>
        </p:spPr>
        <p:txBody>
          <a:bodyPr/>
          <a:lstStyle/>
          <a:p>
            <a:pPr algn="r">
              <a:defRPr/>
            </a:pPr>
            <a:r>
              <a:rPr lang="en-US" dirty="0"/>
              <a:t>Building Energy Codes Program</a:t>
            </a:r>
          </a:p>
        </p:txBody>
      </p:sp>
    </p:spTree>
    <p:extLst>
      <p:ext uri="{BB962C8B-B14F-4D97-AF65-F5344CB8AC3E}">
        <p14:creationId xmlns:p14="http://schemas.microsoft.com/office/powerpoint/2010/main" val="102873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IECC Envelope Fenestration Requirements</a:t>
            </a:r>
          </a:p>
        </p:txBody>
      </p:sp>
      <p:sp>
        <p:nvSpPr>
          <p:cNvPr id="5" name="Slide Number Placeholder 4"/>
          <p:cNvSpPr>
            <a:spLocks noGrp="1"/>
          </p:cNvSpPr>
          <p:nvPr>
            <p:ph type="sldNum" sz="quarter" idx="11"/>
          </p:nvPr>
        </p:nvSpPr>
        <p:spPr/>
        <p:txBody>
          <a:bodyPr/>
          <a:lstStyle/>
          <a:p>
            <a:fld id="{03722D57-58D6-9447-A6D5-A97F6C35A8FB}" type="slidenum">
              <a:rPr lang="en-US" smtClean="0"/>
              <a:pPr/>
              <a:t>7</a:t>
            </a:fld>
            <a:endParaRPr lang="en-US"/>
          </a:p>
        </p:txBody>
      </p:sp>
      <p:pic>
        <p:nvPicPr>
          <p:cNvPr id="3" name="Picture 2"/>
          <p:cNvPicPr>
            <a:picLocks noChangeAspect="1"/>
          </p:cNvPicPr>
          <p:nvPr/>
        </p:nvPicPr>
        <p:blipFill>
          <a:blip r:embed="rId3"/>
          <a:stretch>
            <a:fillRect/>
          </a:stretch>
        </p:blipFill>
        <p:spPr>
          <a:xfrm>
            <a:off x="0" y="1457430"/>
            <a:ext cx="9144001" cy="3564195"/>
          </a:xfrm>
          <a:prstGeom prst="rect">
            <a:avLst/>
          </a:prstGeom>
        </p:spPr>
      </p:pic>
      <p:sp>
        <p:nvSpPr>
          <p:cNvPr id="6" name="Content Placeholder 2"/>
          <p:cNvSpPr txBox="1">
            <a:spLocks/>
          </p:cNvSpPr>
          <p:nvPr/>
        </p:nvSpPr>
        <p:spPr>
          <a:xfrm>
            <a:off x="144162" y="6538912"/>
            <a:ext cx="1322173" cy="153888"/>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t>(Source: 2018 IECC)</a:t>
            </a:r>
          </a:p>
        </p:txBody>
      </p:sp>
    </p:spTree>
    <p:extLst>
      <p:ext uri="{BB962C8B-B14F-4D97-AF65-F5344CB8AC3E}">
        <p14:creationId xmlns:p14="http://schemas.microsoft.com/office/powerpoint/2010/main" val="127302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24" y="301745"/>
            <a:ext cx="7236943" cy="384721"/>
          </a:xfrm>
        </p:spPr>
        <p:txBody>
          <a:bodyPr/>
          <a:lstStyle/>
          <a:p>
            <a:r>
              <a:rPr lang="en-US" dirty="0"/>
              <a:t>90.1 Envelope Requirements</a:t>
            </a:r>
          </a:p>
        </p:txBody>
      </p:sp>
      <p:sp>
        <p:nvSpPr>
          <p:cNvPr id="5" name="Slide Number Placeholder 4"/>
          <p:cNvSpPr>
            <a:spLocks noGrp="1"/>
          </p:cNvSpPr>
          <p:nvPr>
            <p:ph type="sldNum" sz="quarter" idx="11"/>
          </p:nvPr>
        </p:nvSpPr>
        <p:spPr/>
        <p:txBody>
          <a:bodyPr/>
          <a:lstStyle/>
          <a:p>
            <a:fld id="{03722D57-58D6-9447-A6D5-A97F6C35A8FB}" type="slidenum">
              <a:rPr lang="en-US" smtClean="0"/>
              <a:pPr/>
              <a:t>8</a:t>
            </a:fld>
            <a:endParaRPr lang="en-US"/>
          </a:p>
        </p:txBody>
      </p:sp>
      <p:pic>
        <p:nvPicPr>
          <p:cNvPr id="3" name="Picture 2"/>
          <p:cNvPicPr>
            <a:picLocks noChangeAspect="1"/>
          </p:cNvPicPr>
          <p:nvPr/>
        </p:nvPicPr>
        <p:blipFill>
          <a:blip r:embed="rId3"/>
          <a:stretch>
            <a:fillRect/>
          </a:stretch>
        </p:blipFill>
        <p:spPr>
          <a:xfrm>
            <a:off x="2089423" y="1048199"/>
            <a:ext cx="4965153" cy="5667768"/>
          </a:xfrm>
          <a:prstGeom prst="rect">
            <a:avLst/>
          </a:prstGeom>
        </p:spPr>
      </p:pic>
      <p:sp>
        <p:nvSpPr>
          <p:cNvPr id="6" name="Content Placeholder 2"/>
          <p:cNvSpPr txBox="1">
            <a:spLocks/>
          </p:cNvSpPr>
          <p:nvPr/>
        </p:nvSpPr>
        <p:spPr>
          <a:xfrm>
            <a:off x="201824" y="6538912"/>
            <a:ext cx="1322173" cy="153888"/>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t>Source: 90.1-2010</a:t>
            </a:r>
          </a:p>
        </p:txBody>
      </p:sp>
      <p:sp>
        <p:nvSpPr>
          <p:cNvPr id="7" name="Oval 6"/>
          <p:cNvSpPr/>
          <p:nvPr/>
        </p:nvSpPr>
        <p:spPr>
          <a:xfrm>
            <a:off x="5039653" y="999788"/>
            <a:ext cx="1164753" cy="353101"/>
          </a:xfrm>
          <a:prstGeom prst="ellipse">
            <a:avLst/>
          </a:prstGeom>
          <a:solidFill>
            <a:schemeClr val="accent2">
              <a:lumMod val="40000"/>
              <a:lumOff val="60000"/>
              <a:alpha val="0"/>
            </a:schemeClr>
          </a:solid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9648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24" y="301745"/>
            <a:ext cx="7236943" cy="384721"/>
          </a:xfrm>
        </p:spPr>
        <p:txBody>
          <a:bodyPr/>
          <a:lstStyle/>
          <a:p>
            <a:r>
              <a:rPr lang="en-US" dirty="0"/>
              <a:t>90.1 Envelope Opaque Assembly Requirements</a:t>
            </a:r>
          </a:p>
        </p:txBody>
      </p:sp>
      <p:sp>
        <p:nvSpPr>
          <p:cNvPr id="5" name="Slide Number Placeholder 4"/>
          <p:cNvSpPr>
            <a:spLocks noGrp="1"/>
          </p:cNvSpPr>
          <p:nvPr>
            <p:ph type="sldNum" sz="quarter" idx="11"/>
          </p:nvPr>
        </p:nvSpPr>
        <p:spPr/>
        <p:txBody>
          <a:bodyPr/>
          <a:lstStyle/>
          <a:p>
            <a:fld id="{03722D57-58D6-9447-A6D5-A97F6C35A8FB}" type="slidenum">
              <a:rPr lang="en-US" smtClean="0"/>
              <a:pPr/>
              <a:t>9</a:t>
            </a:fld>
            <a:endParaRPr lang="en-US"/>
          </a:p>
        </p:txBody>
      </p:sp>
      <p:pic>
        <p:nvPicPr>
          <p:cNvPr id="6" name="Picture 5"/>
          <p:cNvPicPr>
            <a:picLocks noChangeAspect="1"/>
          </p:cNvPicPr>
          <p:nvPr/>
        </p:nvPicPr>
        <p:blipFill>
          <a:blip r:embed="rId3"/>
          <a:stretch>
            <a:fillRect/>
          </a:stretch>
        </p:blipFill>
        <p:spPr>
          <a:xfrm>
            <a:off x="793488" y="1046192"/>
            <a:ext cx="7557025" cy="5523498"/>
          </a:xfrm>
          <a:prstGeom prst="rect">
            <a:avLst/>
          </a:prstGeom>
        </p:spPr>
      </p:pic>
      <p:sp>
        <p:nvSpPr>
          <p:cNvPr id="7" name="Content Placeholder 2"/>
          <p:cNvSpPr txBox="1">
            <a:spLocks/>
          </p:cNvSpPr>
          <p:nvPr/>
        </p:nvSpPr>
        <p:spPr>
          <a:xfrm>
            <a:off x="135920" y="6629530"/>
            <a:ext cx="1322173" cy="153888"/>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t>Source: 90.1-2010</a:t>
            </a:r>
          </a:p>
        </p:txBody>
      </p:sp>
    </p:spTree>
    <p:extLst>
      <p:ext uri="{BB962C8B-B14F-4D97-AF65-F5344CB8AC3E}">
        <p14:creationId xmlns:p14="http://schemas.microsoft.com/office/powerpoint/2010/main" val="517298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15095</TotalTime>
  <Words>2237</Words>
  <Application>Microsoft Office PowerPoint</Application>
  <PresentationFormat>On-screen Show (4:3)</PresentationFormat>
  <Paragraphs>558</Paragraphs>
  <Slides>60</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MS PGothic</vt:lpstr>
      <vt:lpstr>MS PGothic</vt:lpstr>
      <vt:lpstr>Arial</vt:lpstr>
      <vt:lpstr>Arial Black</vt:lpstr>
      <vt:lpstr>Arial Narrow</vt:lpstr>
      <vt:lpstr>Calibri</vt:lpstr>
      <vt:lpstr>Times</vt:lpstr>
      <vt:lpstr>Verdana</vt:lpstr>
      <vt:lpstr>PNNL Copper Theme</vt:lpstr>
      <vt:lpstr>COMcheck Basics</vt:lpstr>
      <vt:lpstr>CheckTools Current Use Scenario </vt:lpstr>
      <vt:lpstr>COMcheck Compliance Methods</vt:lpstr>
      <vt:lpstr>COMcheck Commercial Energy Codes</vt:lpstr>
      <vt:lpstr>Envelope Trade-Off Methods (cont.)</vt:lpstr>
      <vt:lpstr>IECC Envelope Opaque Assembly Requirements</vt:lpstr>
      <vt:lpstr>IECC Envelope Fenestration Requirements</vt:lpstr>
      <vt:lpstr>90.1 Envelope Requirements</vt:lpstr>
      <vt:lpstr>90.1 Envelope Opaque Assembly Requirements</vt:lpstr>
      <vt:lpstr>Project Types</vt:lpstr>
      <vt:lpstr>Lighting Compliance Methods</vt:lpstr>
      <vt:lpstr>Mechanical/Service Hot Water Compliance</vt:lpstr>
      <vt:lpstr>COMcheck Project Specification Steps</vt:lpstr>
      <vt:lpstr>Info You’ll Need</vt:lpstr>
      <vt:lpstr>www.energycodes.gov</vt:lpstr>
      <vt:lpstr>PowerPoint Presentation</vt:lpstr>
      <vt:lpstr>PowerPoint Presentation</vt:lpstr>
      <vt:lpstr>COMcheck Basics: Color cues and feedback</vt:lpstr>
      <vt:lpstr>COMcheck Basics: Menus and Toolbars</vt:lpstr>
      <vt:lpstr>COMcheck Basics: Options Menu</vt:lpstr>
      <vt:lpstr>Project Screen</vt:lpstr>
      <vt:lpstr>Project: Code and Location</vt:lpstr>
      <vt:lpstr>Project: Project Type</vt:lpstr>
      <vt:lpstr>Project: Alteration project type explained</vt:lpstr>
      <vt:lpstr>Compliance Options (IECC only)</vt:lpstr>
      <vt:lpstr>Project: Project Details</vt:lpstr>
      <vt:lpstr>Project: Building Envelope Area Types</vt:lpstr>
      <vt:lpstr>Project: Interior Lighting Method and Area Types</vt:lpstr>
      <vt:lpstr>Interior Lighting: Methods</vt:lpstr>
      <vt:lpstr>Project: Exterior Lighting Area Types</vt:lpstr>
      <vt:lpstr>Exterior Lighting: Tradable Applications</vt:lpstr>
      <vt:lpstr>Exterior Lighting: Non-Tradable Applications</vt:lpstr>
      <vt:lpstr>Project: Summary and Example</vt:lpstr>
      <vt:lpstr>Envelope: Introduction</vt:lpstr>
      <vt:lpstr>Envelope: Opaque Assemblies</vt:lpstr>
      <vt:lpstr>Envelope: Fenestration</vt:lpstr>
      <vt:lpstr>Envelope: 2015/2018 IECC Fenestration Requirements</vt:lpstr>
      <vt:lpstr>Envelope: Summary</vt:lpstr>
      <vt:lpstr>Diagnostic Data on Envelope Report</vt:lpstr>
      <vt:lpstr>Lighting Compliance</vt:lpstr>
      <vt:lpstr>Interior Lighting: Spaces and Fixtures</vt:lpstr>
      <vt:lpstr>Lighting Fixture Categories</vt:lpstr>
      <vt:lpstr>Lighting: Exemptions and Allowances</vt:lpstr>
      <vt:lpstr>Lighting: Exemptions and Allowances (cont)</vt:lpstr>
      <vt:lpstr>Exterior Lighting</vt:lpstr>
      <vt:lpstr>Exterior Lighting: Example</vt:lpstr>
      <vt:lpstr>Mechanical Systems</vt:lpstr>
      <vt:lpstr>Mechanical Systems</vt:lpstr>
      <vt:lpstr>Mechanical: Fan Systems</vt:lpstr>
      <vt:lpstr>Requirements Tab – Goals </vt:lpstr>
      <vt:lpstr>Requirements Tab – How it Works</vt:lpstr>
      <vt:lpstr>Reports</vt:lpstr>
      <vt:lpstr>Report – Compliance Certificate</vt:lpstr>
      <vt:lpstr>Reports – Compliance Certificate (cont)</vt:lpstr>
      <vt:lpstr>Reports – Compliance Certificate (cont)</vt:lpstr>
      <vt:lpstr>Reports – Inspection Checklist</vt:lpstr>
      <vt:lpstr>PowerPoint Presentation</vt:lpstr>
      <vt:lpstr>PowerPoint Presentation</vt:lpstr>
      <vt:lpstr>U.S. DOE:  BECP Resources</vt:lpstr>
      <vt:lpstr>THANK YOU!</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DeGraaf</dc:creator>
  <cp:lastModifiedBy>Schultz, Robert W</cp:lastModifiedBy>
  <cp:revision>321</cp:revision>
  <cp:lastPrinted>2013-09-18T19:20:54Z</cp:lastPrinted>
  <dcterms:created xsi:type="dcterms:W3CDTF">2011-07-01T00:09:34Z</dcterms:created>
  <dcterms:modified xsi:type="dcterms:W3CDTF">2019-05-22T17:28:32Z</dcterms:modified>
</cp:coreProperties>
</file>